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2" r:id="rId1"/>
  </p:sldMasterIdLst>
  <p:notesMasterIdLst>
    <p:notesMasterId r:id="rId97"/>
  </p:notesMasterIdLst>
  <p:handoutMasterIdLst>
    <p:handoutMasterId r:id="rId98"/>
  </p:handoutMasterIdLst>
  <p:sldIdLst>
    <p:sldId id="485" r:id="rId2"/>
    <p:sldId id="486" r:id="rId3"/>
    <p:sldId id="488" r:id="rId4"/>
    <p:sldId id="489" r:id="rId5"/>
    <p:sldId id="964" r:id="rId6"/>
    <p:sldId id="971" r:id="rId7"/>
    <p:sldId id="972" r:id="rId8"/>
    <p:sldId id="973" r:id="rId9"/>
    <p:sldId id="974" r:id="rId10"/>
    <p:sldId id="975" r:id="rId11"/>
    <p:sldId id="970" r:id="rId12"/>
    <p:sldId id="1027" r:id="rId13"/>
    <p:sldId id="966" r:id="rId14"/>
    <p:sldId id="969" r:id="rId15"/>
    <p:sldId id="1028" r:id="rId16"/>
    <p:sldId id="994" r:id="rId17"/>
    <p:sldId id="995" r:id="rId18"/>
    <p:sldId id="1026" r:id="rId19"/>
    <p:sldId id="976" r:id="rId20"/>
    <p:sldId id="977" r:id="rId21"/>
    <p:sldId id="978" r:id="rId22"/>
    <p:sldId id="979" r:id="rId23"/>
    <p:sldId id="980" r:id="rId24"/>
    <p:sldId id="1029" r:id="rId25"/>
    <p:sldId id="1030" r:id="rId26"/>
    <p:sldId id="1031" r:id="rId27"/>
    <p:sldId id="1032" r:id="rId28"/>
    <p:sldId id="1033" r:id="rId29"/>
    <p:sldId id="1034" r:id="rId30"/>
    <p:sldId id="986" r:id="rId31"/>
    <p:sldId id="1006" r:id="rId32"/>
    <p:sldId id="1007" r:id="rId33"/>
    <p:sldId id="1008" r:id="rId34"/>
    <p:sldId id="1009" r:id="rId35"/>
    <p:sldId id="1010" r:id="rId36"/>
    <p:sldId id="1011" r:id="rId37"/>
    <p:sldId id="1012" r:id="rId38"/>
    <p:sldId id="1013" r:id="rId39"/>
    <p:sldId id="987" r:id="rId40"/>
    <p:sldId id="988" r:id="rId41"/>
    <p:sldId id="1036" r:id="rId42"/>
    <p:sldId id="1040" r:id="rId43"/>
    <p:sldId id="1037" r:id="rId44"/>
    <p:sldId id="1038" r:id="rId45"/>
    <p:sldId id="989" r:id="rId46"/>
    <p:sldId id="991" r:id="rId47"/>
    <p:sldId id="1041" r:id="rId48"/>
    <p:sldId id="997" r:id="rId49"/>
    <p:sldId id="998" r:id="rId50"/>
    <p:sldId id="999" r:id="rId51"/>
    <p:sldId id="1000" r:id="rId52"/>
    <p:sldId id="1001" r:id="rId53"/>
    <p:sldId id="1002" r:id="rId54"/>
    <p:sldId id="1003" r:id="rId55"/>
    <p:sldId id="1004" r:id="rId56"/>
    <p:sldId id="1005" r:id="rId57"/>
    <p:sldId id="1042" r:id="rId58"/>
    <p:sldId id="1062" r:id="rId59"/>
    <p:sldId id="1063" r:id="rId60"/>
    <p:sldId id="1064" r:id="rId61"/>
    <p:sldId id="1065" r:id="rId62"/>
    <p:sldId id="1066" r:id="rId63"/>
    <p:sldId id="1068" r:id="rId64"/>
    <p:sldId id="1067" r:id="rId65"/>
    <p:sldId id="982" r:id="rId66"/>
    <p:sldId id="984" r:id="rId67"/>
    <p:sldId id="983" r:id="rId68"/>
    <p:sldId id="985" r:id="rId69"/>
    <p:sldId id="1043" r:id="rId70"/>
    <p:sldId id="1014" r:id="rId71"/>
    <p:sldId id="1017" r:id="rId72"/>
    <p:sldId id="1018" r:id="rId73"/>
    <p:sldId id="1044" r:id="rId74"/>
    <p:sldId id="1045" r:id="rId75"/>
    <p:sldId id="1046" r:id="rId76"/>
    <p:sldId id="1047" r:id="rId77"/>
    <p:sldId id="1048" r:id="rId78"/>
    <p:sldId id="1049" r:id="rId79"/>
    <p:sldId id="1050" r:id="rId80"/>
    <p:sldId id="1019" r:id="rId81"/>
    <p:sldId id="1022" r:id="rId82"/>
    <p:sldId id="1020" r:id="rId83"/>
    <p:sldId id="1021" r:id="rId84"/>
    <p:sldId id="1051" r:id="rId85"/>
    <p:sldId id="1052" r:id="rId86"/>
    <p:sldId id="1053" r:id="rId87"/>
    <p:sldId id="1054" r:id="rId88"/>
    <p:sldId id="1055" r:id="rId89"/>
    <p:sldId id="1056" r:id="rId90"/>
    <p:sldId id="1057" r:id="rId91"/>
    <p:sldId id="967" r:id="rId92"/>
    <p:sldId id="1058" r:id="rId93"/>
    <p:sldId id="1059" r:id="rId94"/>
    <p:sldId id="1061" r:id="rId95"/>
    <p:sldId id="1060" r:id="rId96"/>
  </p:sldIdLst>
  <p:sldSz cx="9144000" cy="6858000" type="screen4x3"/>
  <p:notesSz cx="7099300" cy="10234613"/>
  <p:defaultTextStyle>
    <a:defPPr>
      <a:defRPr lang="es-E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 uri="{2D200454-40CA-4A62-9FC3-DE9A4176ACB9}">
      <p15:notesGuideLst xmlns:p15="http://schemas.microsoft.com/office/powerpoint/2012/main">
        <p15:guide id="1" orient="horz" pos="3224">
          <p15:clr>
            <a:srgbClr val="A4A3A4"/>
          </p15:clr>
        </p15:guide>
        <p15:guide id="2" pos="2236">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9FF"/>
    <a:srgbClr val="CCFFCC"/>
    <a:srgbClr val="006600"/>
    <a:srgbClr val="339933"/>
    <a:srgbClr val="FFFFCC"/>
    <a:srgbClr val="CCFFFF"/>
    <a:srgbClr val="F2F2F2"/>
    <a:srgbClr val="996633"/>
    <a:srgbClr val="003300"/>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Sin estilo ni cuadrícula">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553" autoAdjust="0"/>
    <p:restoredTop sz="94660"/>
  </p:normalViewPr>
  <p:slideViewPr>
    <p:cSldViewPr>
      <p:cViewPr varScale="1">
        <p:scale>
          <a:sx n="70" d="100"/>
          <a:sy n="70" d="100"/>
        </p:scale>
        <p:origin x="906" y="45"/>
      </p:cViewPr>
      <p:guideLst>
        <p:guide orient="horz" pos="2160"/>
        <p:guide pos="2880"/>
      </p:guideLst>
    </p:cSldViewPr>
  </p:slideViewPr>
  <p:notesTextViewPr>
    <p:cViewPr>
      <p:scale>
        <a:sx n="100" d="100"/>
        <a:sy n="100" d="100"/>
      </p:scale>
      <p:origin x="0" y="0"/>
    </p:cViewPr>
  </p:notesTextViewPr>
  <p:sorterViewPr>
    <p:cViewPr>
      <p:scale>
        <a:sx n="130" d="100"/>
        <a:sy n="130" d="100"/>
      </p:scale>
      <p:origin x="0" y="15269"/>
    </p:cViewPr>
  </p:sorterViewPr>
  <p:notesViewPr>
    <p:cSldViewPr>
      <p:cViewPr varScale="1">
        <p:scale>
          <a:sx n="73" d="100"/>
          <a:sy n="73" d="100"/>
        </p:scale>
        <p:origin x="4002" y="66"/>
      </p:cViewPr>
      <p:guideLst>
        <p:guide orient="horz" pos="3224"/>
        <p:guide pos="2236"/>
      </p:guideLst>
    </p:cSldViewPr>
  </p:notesViewPr>
  <p:gridSpacing cx="75895" cy="75895"/>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presProps" Target="presProps.xml"/><Relationship Id="rId10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handoutMaster" Target="handoutMasters/handoutMaster1.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6 Imagen"/>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6632" y="107504"/>
            <a:ext cx="2673424" cy="463476"/>
          </a:xfrm>
          <a:prstGeom prst="rect">
            <a:avLst/>
          </a:prstGeom>
        </p:spPr>
      </p:pic>
      <p:sp>
        <p:nvSpPr>
          <p:cNvPr id="3" name="Marcador de pie de página 2">
            <a:extLst>
              <a:ext uri="{FF2B5EF4-FFF2-40B4-BE49-F238E27FC236}">
                <a16:creationId xmlns:a16="http://schemas.microsoft.com/office/drawing/2014/main" id="{149C6D8D-1B7E-DA10-A7D2-3F084FB55D6E}"/>
              </a:ext>
            </a:extLst>
          </p:cNvPr>
          <p:cNvSpPr>
            <a:spLocks noGrp="1"/>
          </p:cNvSpPr>
          <p:nvPr>
            <p:ph type="ftr" sz="quarter" idx="2"/>
          </p:nvPr>
        </p:nvSpPr>
        <p:spPr>
          <a:xfrm>
            <a:off x="116632" y="9721850"/>
            <a:ext cx="2959943" cy="512763"/>
          </a:xfrm>
          <a:prstGeom prst="rect">
            <a:avLst/>
          </a:prstGeom>
        </p:spPr>
        <p:txBody>
          <a:bodyPr vert="horz" lIns="91440" tIns="45720" rIns="91440" bIns="45720" rtlCol="0" anchor="ctr"/>
          <a:lstStyle>
            <a:lvl1pPr algn="l">
              <a:defRPr sz="1200"/>
            </a:lvl1pPr>
          </a:lstStyle>
          <a:p>
            <a:endParaRPr lang="es-ES" sz="1100">
              <a:latin typeface="+mn-lt"/>
            </a:endParaRPr>
          </a:p>
        </p:txBody>
      </p:sp>
      <p:sp>
        <p:nvSpPr>
          <p:cNvPr id="4" name="Marcador de número de diapositiva 3">
            <a:extLst>
              <a:ext uri="{FF2B5EF4-FFF2-40B4-BE49-F238E27FC236}">
                <a16:creationId xmlns:a16="http://schemas.microsoft.com/office/drawing/2014/main" id="{CA3AB562-E1F0-2E83-6AAD-5CA68E628046}"/>
              </a:ext>
            </a:extLst>
          </p:cNvPr>
          <p:cNvSpPr>
            <a:spLocks noGrp="1"/>
          </p:cNvSpPr>
          <p:nvPr>
            <p:ph type="sldNum" sz="quarter" idx="3"/>
          </p:nvPr>
        </p:nvSpPr>
        <p:spPr>
          <a:xfrm>
            <a:off x="5978289" y="9721850"/>
            <a:ext cx="1004379" cy="512763"/>
          </a:xfrm>
          <a:prstGeom prst="rect">
            <a:avLst/>
          </a:prstGeom>
        </p:spPr>
        <p:txBody>
          <a:bodyPr vert="horz" lIns="91440" tIns="45720" rIns="91440" bIns="45720" rtlCol="0" anchor="ctr"/>
          <a:lstStyle>
            <a:lvl1pPr algn="r">
              <a:defRPr sz="1200"/>
            </a:lvl1pPr>
          </a:lstStyle>
          <a:p>
            <a:fld id="{A77B00F9-593A-4BA3-8EAF-DBDEF5775BD6}" type="slidenum">
              <a:rPr lang="es-ES" sz="1100" smtClean="0">
                <a:latin typeface="+mn-lt"/>
              </a:rPr>
              <a:t>‹Nº›</a:t>
            </a:fld>
            <a:endParaRPr lang="es-ES" sz="1100">
              <a:latin typeface="+mn-lt"/>
            </a:endParaRPr>
          </a:p>
        </p:txBody>
      </p:sp>
    </p:spTree>
    <p:extLst>
      <p:ext uri="{BB962C8B-B14F-4D97-AF65-F5344CB8AC3E}">
        <p14:creationId xmlns:p14="http://schemas.microsoft.com/office/powerpoint/2010/main" val="1843591718"/>
      </p:ext>
    </p:extLst>
  </p:cSld>
  <p:clrMap bg1="lt1" tx1="dk1" bg2="lt2" tx2="dk2" accent1="accent1" accent2="accent2" accent3="accent3" accent4="accent4" accent5="accent5" accent6="accent6" hlink="hlink" folHlink="folHlink"/>
  <p:hf hdr="0" dt="0"/>
  <p:extLst>
    <p:ext uri="{56416CCD-93CA-4268-BC5B-53C4BB910035}">
      <p15:sldGuideLst xmlns:p15="http://schemas.microsoft.com/office/powerpoint/2012/main">
        <p15:guide id="1" orient="horz" pos="3223" userDrawn="1">
          <p15:clr>
            <a:srgbClr val="F26B43"/>
          </p15:clr>
        </p15:guide>
        <p15:guide id="2" pos="2236"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3076575" cy="512763"/>
          </a:xfrm>
          <a:prstGeom prst="rect">
            <a:avLst/>
          </a:prstGeom>
          <a:noFill/>
          <a:ln w="9525">
            <a:noFill/>
            <a:miter lim="800000"/>
            <a:headEnd/>
            <a:tailEnd/>
          </a:ln>
          <a:effectLst/>
        </p:spPr>
        <p:txBody>
          <a:bodyPr vert="horz" wrap="square" lIns="99048" tIns="49524" rIns="99048" bIns="49524" numCol="1" anchor="t" anchorCtr="0" compatLnSpc="1">
            <a:prstTxWarp prst="textNoShape">
              <a:avLst/>
            </a:prstTxWarp>
          </a:bodyPr>
          <a:lstStyle>
            <a:lvl1pPr defTabSz="990600">
              <a:defRPr sz="1300" smtClean="0"/>
            </a:lvl1pPr>
          </a:lstStyle>
          <a:p>
            <a:pPr>
              <a:defRPr/>
            </a:pPr>
            <a:r>
              <a:rPr lang="es-ES"/>
              <a:t>UNIVERSIDAD DE LOS ANDES</a:t>
            </a:r>
          </a:p>
        </p:txBody>
      </p:sp>
      <p:sp>
        <p:nvSpPr>
          <p:cNvPr id="3075" name="Rectangle 3"/>
          <p:cNvSpPr>
            <a:spLocks noGrp="1" noChangeArrowheads="1"/>
          </p:cNvSpPr>
          <p:nvPr>
            <p:ph type="dt" idx="1"/>
          </p:nvPr>
        </p:nvSpPr>
        <p:spPr bwMode="auto">
          <a:xfrm>
            <a:off x="4021138" y="0"/>
            <a:ext cx="3076575" cy="512763"/>
          </a:xfrm>
          <a:prstGeom prst="rect">
            <a:avLst/>
          </a:prstGeom>
          <a:noFill/>
          <a:ln w="9525">
            <a:noFill/>
            <a:miter lim="800000"/>
            <a:headEnd/>
            <a:tailEnd/>
          </a:ln>
          <a:effectLst/>
        </p:spPr>
        <p:txBody>
          <a:bodyPr vert="horz" wrap="square" lIns="99048" tIns="49524" rIns="99048" bIns="49524" numCol="1" anchor="t" anchorCtr="0" compatLnSpc="1">
            <a:prstTxWarp prst="textNoShape">
              <a:avLst/>
            </a:prstTxWarp>
          </a:bodyPr>
          <a:lstStyle>
            <a:lvl1pPr algn="r" defTabSz="990600">
              <a:defRPr sz="1300" smtClean="0"/>
            </a:lvl1pPr>
          </a:lstStyle>
          <a:p>
            <a:pPr>
              <a:defRPr/>
            </a:pPr>
            <a:endParaRPr lang="es-ES"/>
          </a:p>
        </p:txBody>
      </p:sp>
      <p:sp>
        <p:nvSpPr>
          <p:cNvPr id="11268" name="Rectangle 4"/>
          <p:cNvSpPr>
            <a:spLocks noGrp="1" noRot="1" noChangeAspect="1" noChangeArrowheads="1" noTextEdit="1"/>
          </p:cNvSpPr>
          <p:nvPr>
            <p:ph type="sldImg" idx="2"/>
          </p:nvPr>
        </p:nvSpPr>
        <p:spPr bwMode="auto">
          <a:xfrm>
            <a:off x="990600" y="766763"/>
            <a:ext cx="5118100" cy="3838575"/>
          </a:xfrm>
          <a:prstGeom prst="rect">
            <a:avLst/>
          </a:prstGeom>
          <a:noFill/>
          <a:ln w="9525">
            <a:solidFill>
              <a:srgbClr val="000000"/>
            </a:solidFill>
            <a:miter lim="800000"/>
            <a:headEnd/>
            <a:tailEnd/>
          </a:ln>
        </p:spPr>
      </p:sp>
      <p:sp>
        <p:nvSpPr>
          <p:cNvPr id="3077" name="Rectangle 5"/>
          <p:cNvSpPr>
            <a:spLocks noGrp="1" noChangeArrowheads="1"/>
          </p:cNvSpPr>
          <p:nvPr>
            <p:ph type="body" sz="quarter" idx="3"/>
          </p:nvPr>
        </p:nvSpPr>
        <p:spPr bwMode="auto">
          <a:xfrm>
            <a:off x="709613" y="4860925"/>
            <a:ext cx="5680075" cy="4606925"/>
          </a:xfrm>
          <a:prstGeom prst="rect">
            <a:avLst/>
          </a:prstGeom>
          <a:noFill/>
          <a:ln w="9525">
            <a:noFill/>
            <a:miter lim="800000"/>
            <a:headEnd/>
            <a:tailEnd/>
          </a:ln>
          <a:effectLst/>
        </p:spPr>
        <p:txBody>
          <a:bodyPr vert="horz" wrap="square" lIns="99048" tIns="49524" rIns="99048" bIns="49524" numCol="1" anchor="t" anchorCtr="0" compatLnSpc="1">
            <a:prstTxWarp prst="textNoShape">
              <a:avLst/>
            </a:prstTxWarp>
          </a:bodyPr>
          <a:lstStyle/>
          <a:p>
            <a:pPr lvl="0"/>
            <a:r>
              <a:rPr lang="es-ES" noProof="0"/>
              <a:t>Haga clic para modificar el estilo de texto del patrón</a:t>
            </a:r>
          </a:p>
          <a:p>
            <a:pPr lvl="1"/>
            <a:r>
              <a:rPr lang="es-ES" noProof="0"/>
              <a:t>Segundo nivel</a:t>
            </a:r>
          </a:p>
          <a:p>
            <a:pPr lvl="2"/>
            <a:r>
              <a:rPr lang="es-ES" noProof="0"/>
              <a:t>Tercer nivel</a:t>
            </a:r>
          </a:p>
          <a:p>
            <a:pPr lvl="3"/>
            <a:r>
              <a:rPr lang="es-ES" noProof="0"/>
              <a:t>Cuarto nivel</a:t>
            </a:r>
          </a:p>
          <a:p>
            <a:pPr lvl="4"/>
            <a:r>
              <a:rPr lang="es-ES" noProof="0"/>
              <a:t>Quinto nivel</a:t>
            </a:r>
          </a:p>
        </p:txBody>
      </p:sp>
      <p:sp>
        <p:nvSpPr>
          <p:cNvPr id="3078" name="Rectangle 6"/>
          <p:cNvSpPr>
            <a:spLocks noGrp="1" noChangeArrowheads="1"/>
          </p:cNvSpPr>
          <p:nvPr>
            <p:ph type="ftr" sz="quarter" idx="4"/>
          </p:nvPr>
        </p:nvSpPr>
        <p:spPr bwMode="auto">
          <a:xfrm>
            <a:off x="0" y="9720263"/>
            <a:ext cx="3076575" cy="512762"/>
          </a:xfrm>
          <a:prstGeom prst="rect">
            <a:avLst/>
          </a:prstGeom>
          <a:noFill/>
          <a:ln w="9525">
            <a:noFill/>
            <a:miter lim="800000"/>
            <a:headEnd/>
            <a:tailEnd/>
          </a:ln>
          <a:effectLst/>
        </p:spPr>
        <p:txBody>
          <a:bodyPr vert="horz" wrap="square" lIns="99048" tIns="49524" rIns="99048" bIns="49524" numCol="1" anchor="b" anchorCtr="0" compatLnSpc="1">
            <a:prstTxWarp prst="textNoShape">
              <a:avLst/>
            </a:prstTxWarp>
          </a:bodyPr>
          <a:lstStyle>
            <a:lvl1pPr defTabSz="990600">
              <a:defRPr sz="1300" smtClean="0"/>
            </a:lvl1pPr>
          </a:lstStyle>
          <a:p>
            <a:pPr>
              <a:defRPr/>
            </a:pPr>
            <a:r>
              <a:rPr lang="es-ES"/>
              <a:t>Nombre de la asignatura</a:t>
            </a:r>
            <a:endParaRPr lang="es-ES" dirty="0"/>
          </a:p>
        </p:txBody>
      </p:sp>
      <p:sp>
        <p:nvSpPr>
          <p:cNvPr id="3079" name="Rectangle 7"/>
          <p:cNvSpPr>
            <a:spLocks noGrp="1" noChangeArrowheads="1"/>
          </p:cNvSpPr>
          <p:nvPr>
            <p:ph type="sldNum" sz="quarter" idx="5"/>
          </p:nvPr>
        </p:nvSpPr>
        <p:spPr bwMode="auto">
          <a:xfrm>
            <a:off x="4021138" y="9720263"/>
            <a:ext cx="3076575" cy="512762"/>
          </a:xfrm>
          <a:prstGeom prst="rect">
            <a:avLst/>
          </a:prstGeom>
          <a:noFill/>
          <a:ln w="9525">
            <a:noFill/>
            <a:miter lim="800000"/>
            <a:headEnd/>
            <a:tailEnd/>
          </a:ln>
          <a:effectLst/>
        </p:spPr>
        <p:txBody>
          <a:bodyPr vert="horz" wrap="square" lIns="99048" tIns="49524" rIns="99048" bIns="49524" numCol="1" anchor="b" anchorCtr="0" compatLnSpc="1">
            <a:prstTxWarp prst="textNoShape">
              <a:avLst/>
            </a:prstTxWarp>
          </a:bodyPr>
          <a:lstStyle>
            <a:lvl1pPr algn="r" defTabSz="990600">
              <a:defRPr sz="1300" smtClean="0"/>
            </a:lvl1pPr>
          </a:lstStyle>
          <a:p>
            <a:pPr>
              <a:defRPr/>
            </a:pPr>
            <a:fld id="{EFFD154A-C1E4-4A22-B883-0D07A98F4F68}" type="slidenum">
              <a:rPr lang="es-ES"/>
              <a:pPr>
                <a:defRPr/>
              </a:pPr>
              <a:t>‹Nº›</a:t>
            </a:fld>
            <a:endParaRPr lang="es-ES"/>
          </a:p>
        </p:txBody>
      </p:sp>
    </p:spTree>
    <p:extLst>
      <p:ext uri="{BB962C8B-B14F-4D97-AF65-F5344CB8AC3E}">
        <p14:creationId xmlns:p14="http://schemas.microsoft.com/office/powerpoint/2010/main" val="673630764"/>
      </p:ext>
    </p:extLst>
  </p:cSld>
  <p:clrMap bg1="lt1" tx1="dk1" bg2="lt2" tx2="dk2" accent1="accent1" accent2="accent2" accent3="accent3" accent4="accent4" accent5="accent5" accent6="accent6" hlink="hlink" folHlink="folHlink"/>
  <p:hf dt="0"/>
  <p:notesStyle>
    <a:lvl1pPr algn="l" rtl="0" eaLnBrk="0" fontAlgn="base" hangingPunct="0">
      <a:spcBef>
        <a:spcPct val="30000"/>
      </a:spcBef>
      <a:spcAft>
        <a:spcPct val="0"/>
      </a:spcAft>
      <a:defRPr sz="1200" kern="1200">
        <a:solidFill>
          <a:schemeClr val="tx1"/>
        </a:solidFill>
        <a:latin typeface="Arial" charset="0"/>
        <a:ea typeface="+mn-ea"/>
        <a:cs typeface="Arial" charset="0"/>
      </a:defRPr>
    </a:lvl1pPr>
    <a:lvl2pPr marL="457200" algn="l" rtl="0" eaLnBrk="0" fontAlgn="base" hangingPunct="0">
      <a:spcBef>
        <a:spcPct val="30000"/>
      </a:spcBef>
      <a:spcAft>
        <a:spcPct val="0"/>
      </a:spcAft>
      <a:defRPr sz="1200" kern="1200">
        <a:solidFill>
          <a:schemeClr val="tx1"/>
        </a:solidFill>
        <a:latin typeface="Arial" charset="0"/>
        <a:ea typeface="+mn-ea"/>
        <a:cs typeface="Arial" charset="0"/>
      </a:defRPr>
    </a:lvl2pPr>
    <a:lvl3pPr marL="914400" algn="l" rtl="0" eaLnBrk="0" fontAlgn="base" hangingPunct="0">
      <a:spcBef>
        <a:spcPct val="30000"/>
      </a:spcBef>
      <a:spcAft>
        <a:spcPct val="0"/>
      </a:spcAft>
      <a:defRPr sz="1200" kern="1200">
        <a:solidFill>
          <a:schemeClr val="tx1"/>
        </a:solidFill>
        <a:latin typeface="Arial" charset="0"/>
        <a:ea typeface="+mn-ea"/>
        <a:cs typeface="Arial" charset="0"/>
      </a:defRPr>
    </a:lvl3pPr>
    <a:lvl4pPr marL="1371600" algn="l" rtl="0" eaLnBrk="0" fontAlgn="base" hangingPunct="0">
      <a:spcBef>
        <a:spcPct val="30000"/>
      </a:spcBef>
      <a:spcAft>
        <a:spcPct val="0"/>
      </a:spcAft>
      <a:defRPr sz="1200" kern="1200">
        <a:solidFill>
          <a:schemeClr val="tx1"/>
        </a:solidFill>
        <a:latin typeface="Arial" charset="0"/>
        <a:ea typeface="+mn-ea"/>
        <a:cs typeface="Arial" charset="0"/>
      </a:defRPr>
    </a:lvl4pPr>
    <a:lvl5pPr marL="1828800" algn="l" rtl="0" eaLnBrk="0" fontAlgn="base" hangingPunct="0">
      <a:spcBef>
        <a:spcPct val="30000"/>
      </a:spcBef>
      <a:spcAft>
        <a:spcPct val="0"/>
      </a:spcAft>
      <a:defRPr sz="1200" kern="1200">
        <a:solidFill>
          <a:schemeClr val="tx1"/>
        </a:solidFill>
        <a:latin typeface="Arial" charset="0"/>
        <a:ea typeface="+mn-ea"/>
        <a:cs typeface="Arial"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hdr" sz="quarter"/>
          </p:nvPr>
        </p:nvSpPr>
        <p:spPr>
          <a:xfrm>
            <a:off x="0" y="0"/>
            <a:ext cx="3076363" cy="511731"/>
          </a:xfrm>
          <a:prstGeom prst="rect">
            <a:avLst/>
          </a:prstGeom>
          <a:noFill/>
        </p:spPr>
        <p:txBody>
          <a:bodyPr/>
          <a:lstStyle/>
          <a:p>
            <a:r>
              <a:rPr lang="es-ES" dirty="0"/>
              <a:t>UNIVERSIDAD DE LOS ANDES</a:t>
            </a:r>
          </a:p>
        </p:txBody>
      </p:sp>
      <p:sp>
        <p:nvSpPr>
          <p:cNvPr id="13315" name="Rectangle 6"/>
          <p:cNvSpPr>
            <a:spLocks noGrp="1" noChangeArrowheads="1"/>
          </p:cNvSpPr>
          <p:nvPr>
            <p:ph type="ftr" sz="quarter" idx="4"/>
          </p:nvPr>
        </p:nvSpPr>
        <p:spPr>
          <a:xfrm>
            <a:off x="0" y="9721106"/>
            <a:ext cx="3076363" cy="511731"/>
          </a:xfrm>
          <a:prstGeom prst="rect">
            <a:avLst/>
          </a:prstGeom>
          <a:noFill/>
        </p:spPr>
        <p:txBody>
          <a:bodyPr/>
          <a:lstStyle/>
          <a:p>
            <a:r>
              <a:rPr lang="es-ES"/>
              <a:t>Nombre de la asignatura</a:t>
            </a:r>
            <a:endParaRPr lang="es-ES" dirty="0"/>
          </a:p>
        </p:txBody>
      </p:sp>
      <p:sp>
        <p:nvSpPr>
          <p:cNvPr id="13316" name="Rectangle 7"/>
          <p:cNvSpPr>
            <a:spLocks noGrp="1" noChangeArrowheads="1"/>
          </p:cNvSpPr>
          <p:nvPr>
            <p:ph type="sldNum" sz="quarter" idx="5"/>
          </p:nvPr>
        </p:nvSpPr>
        <p:spPr>
          <a:xfrm>
            <a:off x="4021294" y="9721106"/>
            <a:ext cx="3076363" cy="511731"/>
          </a:xfrm>
          <a:prstGeom prst="rect">
            <a:avLst/>
          </a:prstGeom>
          <a:noFill/>
        </p:spPr>
        <p:txBody>
          <a:bodyPr/>
          <a:lstStyle/>
          <a:p>
            <a:fld id="{6A984C2C-9B85-4986-AC55-DE1131AE8E7F}" type="slidenum">
              <a:rPr lang="es-ES"/>
              <a:pPr/>
              <a:t>2</a:t>
            </a:fld>
            <a:endParaRPr lang="es-ES"/>
          </a:p>
        </p:txBody>
      </p:sp>
      <p:sp>
        <p:nvSpPr>
          <p:cNvPr id="13317" name="Rectangle 2"/>
          <p:cNvSpPr>
            <a:spLocks noGrp="1" noRot="1" noChangeAspect="1" noChangeArrowheads="1" noTextEdit="1"/>
          </p:cNvSpPr>
          <p:nvPr>
            <p:ph type="sldImg"/>
          </p:nvPr>
        </p:nvSpPr>
        <p:spPr>
          <a:xfrm>
            <a:off x="992188" y="768350"/>
            <a:ext cx="5114925" cy="3836988"/>
          </a:xfrm>
          <a:ln/>
        </p:spPr>
      </p:sp>
      <p:sp>
        <p:nvSpPr>
          <p:cNvPr id="13318" name="Rectangle 3"/>
          <p:cNvSpPr>
            <a:spLocks noGrp="1" noChangeArrowheads="1"/>
          </p:cNvSpPr>
          <p:nvPr>
            <p:ph type="body" idx="1"/>
          </p:nvPr>
        </p:nvSpPr>
        <p:spPr>
          <a:noFill/>
          <a:ln/>
        </p:spPr>
        <p:txBody>
          <a:bodyPr/>
          <a:lstStyle/>
          <a:p>
            <a:pPr eaLnBrk="1" hangingPunct="1"/>
            <a:endParaRPr lang="es-E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hdr" sz="quarter"/>
          </p:nvPr>
        </p:nvSpPr>
        <p:spPr>
          <a:xfrm>
            <a:off x="0" y="0"/>
            <a:ext cx="3076363" cy="511731"/>
          </a:xfrm>
          <a:prstGeom prst="rect">
            <a:avLst/>
          </a:prstGeom>
          <a:noFill/>
        </p:spPr>
        <p:txBody>
          <a:bodyPr/>
          <a:lstStyle/>
          <a:p>
            <a:r>
              <a:rPr lang="es-ES"/>
              <a:t>UNIVERSIDAD DE LOS ANDES</a:t>
            </a:r>
          </a:p>
        </p:txBody>
      </p:sp>
      <p:sp>
        <p:nvSpPr>
          <p:cNvPr id="13315" name="Rectangle 6"/>
          <p:cNvSpPr>
            <a:spLocks noGrp="1" noChangeArrowheads="1"/>
          </p:cNvSpPr>
          <p:nvPr>
            <p:ph type="ftr" sz="quarter" idx="4"/>
          </p:nvPr>
        </p:nvSpPr>
        <p:spPr>
          <a:xfrm>
            <a:off x="0" y="9721106"/>
            <a:ext cx="3076363" cy="511731"/>
          </a:xfrm>
          <a:prstGeom prst="rect">
            <a:avLst/>
          </a:prstGeom>
          <a:noFill/>
        </p:spPr>
        <p:txBody>
          <a:bodyPr/>
          <a:lstStyle/>
          <a:p>
            <a:r>
              <a:rPr lang="es-ES"/>
              <a:t>Nombre de la asignatura</a:t>
            </a:r>
            <a:endParaRPr lang="es-ES" dirty="0"/>
          </a:p>
        </p:txBody>
      </p:sp>
      <p:sp>
        <p:nvSpPr>
          <p:cNvPr id="13316" name="Rectangle 7"/>
          <p:cNvSpPr>
            <a:spLocks noGrp="1" noChangeArrowheads="1"/>
          </p:cNvSpPr>
          <p:nvPr>
            <p:ph type="sldNum" sz="quarter" idx="5"/>
          </p:nvPr>
        </p:nvSpPr>
        <p:spPr>
          <a:xfrm>
            <a:off x="4021294" y="9721106"/>
            <a:ext cx="3076363" cy="511731"/>
          </a:xfrm>
          <a:prstGeom prst="rect">
            <a:avLst/>
          </a:prstGeom>
          <a:noFill/>
        </p:spPr>
        <p:txBody>
          <a:bodyPr/>
          <a:lstStyle/>
          <a:p>
            <a:fld id="{6A984C2C-9B85-4986-AC55-DE1131AE8E7F}" type="slidenum">
              <a:rPr lang="es-ES"/>
              <a:pPr/>
              <a:t>3</a:t>
            </a:fld>
            <a:endParaRPr lang="es-ES"/>
          </a:p>
        </p:txBody>
      </p:sp>
      <p:sp>
        <p:nvSpPr>
          <p:cNvPr id="13317" name="Rectangle 2"/>
          <p:cNvSpPr>
            <a:spLocks noGrp="1" noRot="1" noChangeAspect="1" noChangeArrowheads="1" noTextEdit="1"/>
          </p:cNvSpPr>
          <p:nvPr>
            <p:ph type="sldImg"/>
          </p:nvPr>
        </p:nvSpPr>
        <p:spPr>
          <a:xfrm>
            <a:off x="992188" y="768350"/>
            <a:ext cx="5114925" cy="3836988"/>
          </a:xfrm>
          <a:ln/>
        </p:spPr>
      </p:sp>
      <p:sp>
        <p:nvSpPr>
          <p:cNvPr id="13318" name="Rectangle 3"/>
          <p:cNvSpPr>
            <a:spLocks noGrp="1" noChangeArrowheads="1"/>
          </p:cNvSpPr>
          <p:nvPr>
            <p:ph type="body" idx="1"/>
          </p:nvPr>
        </p:nvSpPr>
        <p:spPr>
          <a:noFill/>
          <a:ln/>
        </p:spPr>
        <p:txBody>
          <a:bodyPr/>
          <a:lstStyle/>
          <a:p>
            <a:pPr eaLnBrk="1" hangingPunct="1"/>
            <a:endParaRPr lang="es-E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hdr" sz="quarter"/>
          </p:nvPr>
        </p:nvSpPr>
        <p:spPr>
          <a:xfrm>
            <a:off x="0" y="0"/>
            <a:ext cx="3076363" cy="511731"/>
          </a:xfrm>
          <a:prstGeom prst="rect">
            <a:avLst/>
          </a:prstGeom>
          <a:noFill/>
        </p:spPr>
        <p:txBody>
          <a:bodyPr/>
          <a:lstStyle/>
          <a:p>
            <a:r>
              <a:rPr lang="es-ES"/>
              <a:t>UNIVERSIDAD DE LOS ANDES</a:t>
            </a:r>
          </a:p>
        </p:txBody>
      </p:sp>
      <p:sp>
        <p:nvSpPr>
          <p:cNvPr id="13315" name="Rectangle 6"/>
          <p:cNvSpPr>
            <a:spLocks noGrp="1" noChangeArrowheads="1"/>
          </p:cNvSpPr>
          <p:nvPr>
            <p:ph type="ftr" sz="quarter" idx="4"/>
          </p:nvPr>
        </p:nvSpPr>
        <p:spPr>
          <a:xfrm>
            <a:off x="0" y="9721106"/>
            <a:ext cx="3076363" cy="511731"/>
          </a:xfrm>
          <a:prstGeom prst="rect">
            <a:avLst/>
          </a:prstGeom>
          <a:noFill/>
        </p:spPr>
        <p:txBody>
          <a:bodyPr/>
          <a:lstStyle/>
          <a:p>
            <a:r>
              <a:rPr lang="es-ES"/>
              <a:t>Nombre de la asignatura</a:t>
            </a:r>
            <a:endParaRPr lang="es-ES" dirty="0"/>
          </a:p>
        </p:txBody>
      </p:sp>
      <p:sp>
        <p:nvSpPr>
          <p:cNvPr id="13316" name="Rectangle 7"/>
          <p:cNvSpPr>
            <a:spLocks noGrp="1" noChangeArrowheads="1"/>
          </p:cNvSpPr>
          <p:nvPr>
            <p:ph type="sldNum" sz="quarter" idx="5"/>
          </p:nvPr>
        </p:nvSpPr>
        <p:spPr>
          <a:xfrm>
            <a:off x="4021294" y="9721106"/>
            <a:ext cx="3076363" cy="511731"/>
          </a:xfrm>
          <a:prstGeom prst="rect">
            <a:avLst/>
          </a:prstGeom>
          <a:noFill/>
        </p:spPr>
        <p:txBody>
          <a:bodyPr/>
          <a:lstStyle/>
          <a:p>
            <a:fld id="{6A984C2C-9B85-4986-AC55-DE1131AE8E7F}" type="slidenum">
              <a:rPr lang="es-ES"/>
              <a:pPr/>
              <a:t>4</a:t>
            </a:fld>
            <a:endParaRPr lang="es-ES"/>
          </a:p>
        </p:txBody>
      </p:sp>
      <p:sp>
        <p:nvSpPr>
          <p:cNvPr id="13317" name="Rectangle 2"/>
          <p:cNvSpPr>
            <a:spLocks noGrp="1" noRot="1" noChangeAspect="1" noChangeArrowheads="1" noTextEdit="1"/>
          </p:cNvSpPr>
          <p:nvPr>
            <p:ph type="sldImg"/>
          </p:nvPr>
        </p:nvSpPr>
        <p:spPr>
          <a:xfrm>
            <a:off x="992188" y="768350"/>
            <a:ext cx="5114925" cy="3836988"/>
          </a:xfrm>
          <a:ln/>
        </p:spPr>
      </p:sp>
      <p:sp>
        <p:nvSpPr>
          <p:cNvPr id="13318" name="Rectangle 3"/>
          <p:cNvSpPr>
            <a:spLocks noGrp="1" noChangeArrowheads="1"/>
          </p:cNvSpPr>
          <p:nvPr>
            <p:ph type="body" idx="1"/>
          </p:nvPr>
        </p:nvSpPr>
        <p:spPr>
          <a:noFill/>
          <a:ln/>
        </p:spPr>
        <p:txBody>
          <a:bodyPr/>
          <a:lstStyle/>
          <a:p>
            <a:pPr eaLnBrk="1" hangingPunct="1"/>
            <a:endParaRPr lang="es-ES" dirty="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 Portada asignatura ">
    <p:spTree>
      <p:nvGrpSpPr>
        <p:cNvPr id="1" name=""/>
        <p:cNvGrpSpPr/>
        <p:nvPr/>
      </p:nvGrpSpPr>
      <p:grpSpPr>
        <a:xfrm>
          <a:off x="0" y="0"/>
          <a:ext cx="0" cy="0"/>
          <a:chOff x="0" y="0"/>
          <a:chExt cx="0" cy="0"/>
        </a:xfrm>
      </p:grpSpPr>
      <p:pic>
        <p:nvPicPr>
          <p:cNvPr id="7" name="6 Imagen"/>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9063" y="29752"/>
            <a:ext cx="3244511" cy="633413"/>
          </a:xfrm>
          <a:prstGeom prst="rect">
            <a:avLst/>
          </a:prstGeom>
        </p:spPr>
      </p:pic>
      <p:sp>
        <p:nvSpPr>
          <p:cNvPr id="10" name="9 CuadroTexto"/>
          <p:cNvSpPr txBox="1"/>
          <p:nvPr userDrawn="1"/>
        </p:nvSpPr>
        <p:spPr>
          <a:xfrm>
            <a:off x="3908884" y="1848683"/>
            <a:ext cx="1384931" cy="415498"/>
          </a:xfrm>
          <a:prstGeom prst="rect">
            <a:avLst/>
          </a:prstGeom>
          <a:noFill/>
        </p:spPr>
        <p:txBody>
          <a:bodyPr wrap="none" rtlCol="0" anchor="ctr">
            <a:spAutoFit/>
          </a:bodyPr>
          <a:lstStyle/>
          <a:p>
            <a:r>
              <a:rPr lang="es-ES" sz="2100" b="1" dirty="0">
                <a:latin typeface="+mn-lt"/>
              </a:rPr>
              <a:t>Asignatura</a:t>
            </a:r>
          </a:p>
        </p:txBody>
      </p:sp>
      <p:sp>
        <p:nvSpPr>
          <p:cNvPr id="11" name="10 CuadroTexto"/>
          <p:cNvSpPr txBox="1"/>
          <p:nvPr userDrawn="1"/>
        </p:nvSpPr>
        <p:spPr>
          <a:xfrm>
            <a:off x="4032814" y="4666111"/>
            <a:ext cx="1128835" cy="415498"/>
          </a:xfrm>
          <a:prstGeom prst="rect">
            <a:avLst/>
          </a:prstGeom>
          <a:noFill/>
        </p:spPr>
        <p:txBody>
          <a:bodyPr wrap="none" rtlCol="0" anchor="ctr">
            <a:spAutoFit/>
          </a:bodyPr>
          <a:lstStyle/>
          <a:p>
            <a:r>
              <a:rPr lang="es-ES" sz="2100" b="1" dirty="0">
                <a:latin typeface="+mn-lt"/>
              </a:rPr>
              <a:t>Profesor</a:t>
            </a:r>
          </a:p>
        </p:txBody>
      </p:sp>
      <p:sp>
        <p:nvSpPr>
          <p:cNvPr id="14" name="Marcador de texto 13">
            <a:extLst>
              <a:ext uri="{FF2B5EF4-FFF2-40B4-BE49-F238E27FC236}">
                <a16:creationId xmlns:a16="http://schemas.microsoft.com/office/drawing/2014/main" id="{690B30FF-854F-EB24-50A9-5E5873678073}"/>
              </a:ext>
            </a:extLst>
          </p:cNvPr>
          <p:cNvSpPr>
            <a:spLocks noGrp="1"/>
          </p:cNvSpPr>
          <p:nvPr>
            <p:ph type="body" sz="quarter" idx="12" hasCustomPrompt="1"/>
          </p:nvPr>
        </p:nvSpPr>
        <p:spPr>
          <a:xfrm>
            <a:off x="224193" y="2804348"/>
            <a:ext cx="8708231" cy="633413"/>
          </a:xfrm>
        </p:spPr>
        <p:txBody>
          <a:bodyPr anchor="ctr">
            <a:noAutofit/>
          </a:bodyPr>
          <a:lstStyle>
            <a:lvl1pPr marL="0" indent="0" algn="ctr">
              <a:buNone/>
              <a:defRPr sz="2700" b="1"/>
            </a:lvl1pPr>
            <a:lvl5pPr algn="ctr">
              <a:defRPr b="1"/>
            </a:lvl5pPr>
          </a:lstStyle>
          <a:p>
            <a:pPr lvl="0"/>
            <a:r>
              <a:rPr lang="es-ES" dirty="0"/>
              <a:t>NOMBRE DE LA ASIGNATURA</a:t>
            </a:r>
          </a:p>
        </p:txBody>
      </p:sp>
      <p:sp>
        <p:nvSpPr>
          <p:cNvPr id="16" name="Marcador de texto 15">
            <a:extLst>
              <a:ext uri="{FF2B5EF4-FFF2-40B4-BE49-F238E27FC236}">
                <a16:creationId xmlns:a16="http://schemas.microsoft.com/office/drawing/2014/main" id="{86174048-ED2B-0498-7947-00041384EFC0}"/>
              </a:ext>
            </a:extLst>
          </p:cNvPr>
          <p:cNvSpPr>
            <a:spLocks noGrp="1"/>
          </p:cNvSpPr>
          <p:nvPr>
            <p:ph type="body" sz="quarter" idx="13" hasCustomPrompt="1"/>
          </p:nvPr>
        </p:nvSpPr>
        <p:spPr>
          <a:xfrm>
            <a:off x="224193" y="5179071"/>
            <a:ext cx="8708231" cy="530225"/>
          </a:xfrm>
        </p:spPr>
        <p:txBody>
          <a:bodyPr anchor="ctr">
            <a:noAutofit/>
          </a:bodyPr>
          <a:lstStyle>
            <a:lvl1pPr marL="0" indent="0" algn="ctr">
              <a:buNone/>
              <a:defRPr sz="2400" b="1"/>
            </a:lvl1pPr>
          </a:lstStyle>
          <a:p>
            <a:pPr lvl="0"/>
            <a:r>
              <a:rPr lang="es-ES" dirty="0"/>
              <a:t>Nombre del profesor</a:t>
            </a:r>
          </a:p>
        </p:txBody>
      </p:sp>
    </p:spTree>
    <p:extLst>
      <p:ext uri="{BB962C8B-B14F-4D97-AF65-F5344CB8AC3E}">
        <p14:creationId xmlns:p14="http://schemas.microsoft.com/office/powerpoint/2010/main" val="38203976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288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 Portada Sesión">
    <p:spTree>
      <p:nvGrpSpPr>
        <p:cNvPr id="1" name=""/>
        <p:cNvGrpSpPr/>
        <p:nvPr/>
      </p:nvGrpSpPr>
      <p:grpSpPr>
        <a:xfrm>
          <a:off x="0" y="0"/>
          <a:ext cx="0" cy="0"/>
          <a:chOff x="0" y="0"/>
          <a:chExt cx="0" cy="0"/>
        </a:xfrm>
      </p:grpSpPr>
      <p:sp>
        <p:nvSpPr>
          <p:cNvPr id="17" name="16 Marcador de texto"/>
          <p:cNvSpPr>
            <a:spLocks noGrp="1"/>
          </p:cNvSpPr>
          <p:nvPr>
            <p:ph type="body" sz="quarter" idx="10" hasCustomPrompt="1"/>
          </p:nvPr>
        </p:nvSpPr>
        <p:spPr>
          <a:xfrm>
            <a:off x="251520" y="5125480"/>
            <a:ext cx="8640960" cy="504477"/>
          </a:xfrm>
        </p:spPr>
        <p:txBody>
          <a:bodyPr anchor="ctr">
            <a:noAutofit/>
          </a:bodyPr>
          <a:lstStyle>
            <a:lvl1pPr marL="0" indent="0" algn="ctr">
              <a:buNone/>
              <a:defRPr sz="2100" b="1">
                <a:latin typeface="+mn-lt"/>
              </a:defRPr>
            </a:lvl1pPr>
            <a:lvl2pPr marL="342900" indent="0">
              <a:buNone/>
              <a:defRPr/>
            </a:lvl2pPr>
            <a:lvl3pPr marL="685800" indent="0">
              <a:buNone/>
              <a:defRPr/>
            </a:lvl3pPr>
            <a:lvl4pPr marL="1028700" indent="0">
              <a:buNone/>
              <a:defRPr/>
            </a:lvl4pPr>
            <a:lvl5pPr marL="1371600" indent="0">
              <a:buNone/>
              <a:defRPr/>
            </a:lvl5pPr>
          </a:lstStyle>
          <a:p>
            <a:pPr lvl="0"/>
            <a:r>
              <a:rPr lang="es-ES" dirty="0"/>
              <a:t>Nombre del Tema</a:t>
            </a:r>
          </a:p>
        </p:txBody>
      </p:sp>
      <p:sp>
        <p:nvSpPr>
          <p:cNvPr id="4" name="3 Marcador de texto"/>
          <p:cNvSpPr>
            <a:spLocks noGrp="1"/>
          </p:cNvSpPr>
          <p:nvPr>
            <p:ph type="body" sz="quarter" idx="11" hasCustomPrompt="1"/>
          </p:nvPr>
        </p:nvSpPr>
        <p:spPr>
          <a:xfrm>
            <a:off x="251521" y="3195774"/>
            <a:ext cx="8640959" cy="536806"/>
          </a:xfrm>
        </p:spPr>
        <p:txBody>
          <a:bodyPr anchor="ctr">
            <a:noAutofit/>
          </a:bodyPr>
          <a:lstStyle>
            <a:lvl1pPr marL="0" indent="0" algn="ctr">
              <a:buNone/>
              <a:defRPr sz="2400" b="1">
                <a:latin typeface="+mn-lt"/>
              </a:defRPr>
            </a:lvl1pPr>
            <a:lvl2pPr marL="342900" indent="0">
              <a:buNone/>
              <a:defRPr/>
            </a:lvl2pPr>
            <a:lvl3pPr marL="685800" indent="0">
              <a:buNone/>
              <a:defRPr/>
            </a:lvl3pPr>
            <a:lvl4pPr marL="1028700" indent="0">
              <a:buNone/>
              <a:defRPr/>
            </a:lvl4pPr>
            <a:lvl5pPr marL="1371600" indent="0">
              <a:buNone/>
              <a:defRPr/>
            </a:lvl5pPr>
          </a:lstStyle>
          <a:p>
            <a:pPr lvl="0"/>
            <a:r>
              <a:rPr lang="es-ES" dirty="0"/>
              <a:t>Nombre de la unidad</a:t>
            </a:r>
          </a:p>
        </p:txBody>
      </p:sp>
      <p:sp>
        <p:nvSpPr>
          <p:cNvPr id="6" name="5 Marcador de texto"/>
          <p:cNvSpPr>
            <a:spLocks noGrp="1"/>
          </p:cNvSpPr>
          <p:nvPr>
            <p:ph type="body" sz="quarter" idx="12" hasCustomPrompt="1"/>
          </p:nvPr>
        </p:nvSpPr>
        <p:spPr>
          <a:xfrm>
            <a:off x="4840862" y="2426901"/>
            <a:ext cx="2520280" cy="486955"/>
          </a:xfrm>
        </p:spPr>
        <p:txBody>
          <a:bodyPr anchor="ctr">
            <a:normAutofit/>
          </a:bodyPr>
          <a:lstStyle>
            <a:lvl1pPr marL="0" indent="0" algn="l">
              <a:buNone/>
              <a:defRPr sz="1800" b="1">
                <a:latin typeface="+mn-lt"/>
              </a:defRPr>
            </a:lvl1pPr>
            <a:lvl2pPr marL="342900" indent="0">
              <a:buNone/>
              <a:defRPr/>
            </a:lvl2pPr>
            <a:lvl3pPr marL="685800" indent="0">
              <a:buNone/>
              <a:defRPr/>
            </a:lvl3pPr>
            <a:lvl4pPr marL="1028700" indent="0">
              <a:buNone/>
              <a:defRPr/>
            </a:lvl4pPr>
            <a:lvl5pPr marL="1371600" indent="0">
              <a:buNone/>
              <a:defRPr/>
            </a:lvl5pPr>
          </a:lstStyle>
          <a:p>
            <a:pPr lvl="0"/>
            <a:r>
              <a:rPr lang="es-ES" dirty="0"/>
              <a:t>Número de unidad</a:t>
            </a:r>
          </a:p>
        </p:txBody>
      </p:sp>
      <p:sp>
        <p:nvSpPr>
          <p:cNvPr id="8" name="7 CuadroTexto"/>
          <p:cNvSpPr txBox="1"/>
          <p:nvPr userDrawn="1"/>
        </p:nvSpPr>
        <p:spPr>
          <a:xfrm>
            <a:off x="3962650" y="2488531"/>
            <a:ext cx="875561" cy="369332"/>
          </a:xfrm>
          <a:prstGeom prst="rect">
            <a:avLst/>
          </a:prstGeom>
          <a:noFill/>
        </p:spPr>
        <p:txBody>
          <a:bodyPr wrap="none" rtlCol="0" anchor="ctr">
            <a:spAutoFit/>
          </a:bodyPr>
          <a:lstStyle/>
          <a:p>
            <a:pPr algn="r"/>
            <a:r>
              <a:rPr lang="es-ES" sz="1800" b="1" dirty="0">
                <a:latin typeface="+mn-lt"/>
              </a:rPr>
              <a:t>Unidad</a:t>
            </a:r>
          </a:p>
        </p:txBody>
      </p:sp>
      <p:sp>
        <p:nvSpPr>
          <p:cNvPr id="14" name="13 Marcador de texto"/>
          <p:cNvSpPr>
            <a:spLocks noGrp="1"/>
          </p:cNvSpPr>
          <p:nvPr>
            <p:ph type="body" sz="quarter" idx="13" hasCustomPrompt="1"/>
          </p:nvPr>
        </p:nvSpPr>
        <p:spPr>
          <a:xfrm>
            <a:off x="4830840" y="4226869"/>
            <a:ext cx="2376662" cy="477161"/>
          </a:xfrm>
        </p:spPr>
        <p:txBody>
          <a:bodyPr anchor="ctr">
            <a:normAutofit/>
          </a:bodyPr>
          <a:lstStyle>
            <a:lvl1pPr marL="0" indent="0">
              <a:buNone/>
              <a:defRPr sz="1800" b="1">
                <a:latin typeface="+mn-lt"/>
              </a:defRPr>
            </a:lvl1pPr>
            <a:lvl2pPr marL="342900" indent="0">
              <a:buNone/>
              <a:defRPr/>
            </a:lvl2pPr>
            <a:lvl3pPr marL="685800" indent="0">
              <a:buNone/>
              <a:defRPr/>
            </a:lvl3pPr>
            <a:lvl4pPr marL="1028700" indent="0">
              <a:buNone/>
              <a:defRPr/>
            </a:lvl4pPr>
            <a:lvl5pPr marL="1371600" indent="0">
              <a:buNone/>
              <a:defRPr/>
            </a:lvl5pPr>
          </a:lstStyle>
          <a:p>
            <a:pPr lvl="0"/>
            <a:r>
              <a:rPr lang="es-ES" dirty="0"/>
              <a:t>Número de tema</a:t>
            </a:r>
          </a:p>
        </p:txBody>
      </p:sp>
      <p:sp>
        <p:nvSpPr>
          <p:cNvPr id="16" name="15 CuadroTexto"/>
          <p:cNvSpPr txBox="1"/>
          <p:nvPr userDrawn="1"/>
        </p:nvSpPr>
        <p:spPr>
          <a:xfrm>
            <a:off x="4129372" y="4273290"/>
            <a:ext cx="695320" cy="369332"/>
          </a:xfrm>
          <a:prstGeom prst="rect">
            <a:avLst/>
          </a:prstGeom>
          <a:noFill/>
        </p:spPr>
        <p:txBody>
          <a:bodyPr wrap="none" rtlCol="0" anchor="ctr">
            <a:spAutoFit/>
          </a:bodyPr>
          <a:lstStyle/>
          <a:p>
            <a:pPr algn="r"/>
            <a:r>
              <a:rPr lang="es-ES" sz="1800" b="1" dirty="0">
                <a:latin typeface="+mn-lt"/>
              </a:rPr>
              <a:t>Tema</a:t>
            </a:r>
          </a:p>
        </p:txBody>
      </p:sp>
      <p:sp>
        <p:nvSpPr>
          <p:cNvPr id="18" name="5 Marcador de número de diapositiva"/>
          <p:cNvSpPr>
            <a:spLocks noGrp="1"/>
          </p:cNvSpPr>
          <p:nvPr>
            <p:ph type="sldNum" sz="quarter" idx="4"/>
          </p:nvPr>
        </p:nvSpPr>
        <p:spPr>
          <a:xfrm>
            <a:off x="8244408" y="6448253"/>
            <a:ext cx="641398" cy="365125"/>
          </a:xfrm>
          <a:prstGeom prst="rect">
            <a:avLst/>
          </a:prstGeom>
        </p:spPr>
        <p:txBody>
          <a:bodyPr vert="horz" lIns="91440" tIns="45720" rIns="91440" bIns="45720" rtlCol="0" anchor="ctr"/>
          <a:lstStyle>
            <a:lvl1pPr algn="r">
              <a:defRPr sz="750">
                <a:solidFill>
                  <a:schemeClr val="tx1">
                    <a:tint val="75000"/>
                  </a:schemeClr>
                </a:solidFill>
              </a:defRPr>
            </a:lvl1pPr>
          </a:lstStyle>
          <a:p>
            <a:fld id="{782A4607-9936-4E24-98A0-335039E24A0B}" type="slidenum">
              <a:rPr lang="es-ES" smtClean="0"/>
              <a:pPr/>
              <a:t>‹Nº›</a:t>
            </a:fld>
            <a:endParaRPr lang="es-ES" dirty="0"/>
          </a:p>
        </p:txBody>
      </p:sp>
      <p:sp>
        <p:nvSpPr>
          <p:cNvPr id="11" name="3 Marcador de fecha"/>
          <p:cNvSpPr>
            <a:spLocks noGrp="1"/>
          </p:cNvSpPr>
          <p:nvPr>
            <p:ph type="dt" sz="half" idx="14"/>
          </p:nvPr>
        </p:nvSpPr>
        <p:spPr>
          <a:xfrm>
            <a:off x="251520" y="6448253"/>
            <a:ext cx="2160240" cy="365125"/>
          </a:xfrm>
        </p:spPr>
        <p:txBody>
          <a:bodyPr/>
          <a:lstStyle>
            <a:lvl1pPr>
              <a:defRPr sz="750"/>
            </a:lvl1pPr>
          </a:lstStyle>
          <a:p>
            <a:r>
              <a:rPr lang="es-ES"/>
              <a:t>Nombre del profesor</a:t>
            </a:r>
            <a:endParaRPr lang="es-ES" dirty="0"/>
          </a:p>
        </p:txBody>
      </p:sp>
      <p:sp>
        <p:nvSpPr>
          <p:cNvPr id="13" name="12 CuadroTexto"/>
          <p:cNvSpPr txBox="1"/>
          <p:nvPr userDrawn="1"/>
        </p:nvSpPr>
        <p:spPr>
          <a:xfrm>
            <a:off x="3843180" y="1742486"/>
            <a:ext cx="909223" cy="415498"/>
          </a:xfrm>
          <a:prstGeom prst="rect">
            <a:avLst/>
          </a:prstGeom>
          <a:noFill/>
        </p:spPr>
        <p:txBody>
          <a:bodyPr wrap="none" rtlCol="0" anchor="ctr">
            <a:spAutoFit/>
          </a:bodyPr>
          <a:lstStyle/>
          <a:p>
            <a:pPr algn="r"/>
            <a:r>
              <a:rPr lang="es-ES" sz="2100" b="1" dirty="0">
                <a:latin typeface="+mn-lt"/>
              </a:rPr>
              <a:t>Sesión</a:t>
            </a:r>
          </a:p>
        </p:txBody>
      </p:sp>
      <p:sp>
        <p:nvSpPr>
          <p:cNvPr id="5" name="4 Marcador de texto"/>
          <p:cNvSpPr>
            <a:spLocks noGrp="1"/>
          </p:cNvSpPr>
          <p:nvPr>
            <p:ph type="body" sz="quarter" idx="16" hasCustomPrompt="1"/>
          </p:nvPr>
        </p:nvSpPr>
        <p:spPr>
          <a:xfrm>
            <a:off x="4752403" y="1734761"/>
            <a:ext cx="2580430" cy="454752"/>
          </a:xfrm>
        </p:spPr>
        <p:txBody>
          <a:bodyPr anchor="ctr">
            <a:normAutofit/>
          </a:bodyPr>
          <a:lstStyle>
            <a:lvl1pPr marL="0" indent="0">
              <a:buNone/>
              <a:defRPr sz="1800" b="1">
                <a:latin typeface="+mn-lt"/>
              </a:defRPr>
            </a:lvl1pPr>
          </a:lstStyle>
          <a:p>
            <a:pPr lvl="0"/>
            <a:r>
              <a:rPr lang="es-ES" dirty="0"/>
              <a:t>Número de Sesión</a:t>
            </a:r>
          </a:p>
        </p:txBody>
      </p:sp>
      <p:pic>
        <p:nvPicPr>
          <p:cNvPr id="2" name="6 Imagen">
            <a:extLst>
              <a:ext uri="{FF2B5EF4-FFF2-40B4-BE49-F238E27FC236}">
                <a16:creationId xmlns:a16="http://schemas.microsoft.com/office/drawing/2014/main" id="{6115F93F-54A9-6916-B962-33F87BAC105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9063" y="29752"/>
            <a:ext cx="3244511" cy="633413"/>
          </a:xfrm>
          <a:prstGeom prst="rect">
            <a:avLst/>
          </a:prstGeom>
        </p:spPr>
      </p:pic>
    </p:spTree>
    <p:extLst>
      <p:ext uri="{BB962C8B-B14F-4D97-AF65-F5344CB8AC3E}">
        <p14:creationId xmlns:p14="http://schemas.microsoft.com/office/powerpoint/2010/main" val="174012311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288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3 Lámina un sólo titulo">
    <p:spTree>
      <p:nvGrpSpPr>
        <p:cNvPr id="1" name=""/>
        <p:cNvGrpSpPr/>
        <p:nvPr/>
      </p:nvGrpSpPr>
      <p:grpSpPr>
        <a:xfrm>
          <a:off x="0" y="0"/>
          <a:ext cx="0" cy="0"/>
          <a:chOff x="0" y="0"/>
          <a:chExt cx="0" cy="0"/>
        </a:xfrm>
      </p:grpSpPr>
      <p:sp>
        <p:nvSpPr>
          <p:cNvPr id="2" name="1 Título"/>
          <p:cNvSpPr>
            <a:spLocks noGrp="1"/>
          </p:cNvSpPr>
          <p:nvPr>
            <p:ph type="title"/>
          </p:nvPr>
        </p:nvSpPr>
        <p:spPr>
          <a:xfrm>
            <a:off x="251520" y="700073"/>
            <a:ext cx="8640960" cy="452077"/>
          </a:xfrm>
        </p:spPr>
        <p:txBody>
          <a:bodyPr>
            <a:noAutofit/>
          </a:bodyPr>
          <a:lstStyle>
            <a:lvl1pPr algn="l">
              <a:lnSpc>
                <a:spcPct val="100000"/>
              </a:lnSpc>
              <a:defRPr sz="2800" b="1"/>
            </a:lvl1pPr>
          </a:lstStyle>
          <a:p>
            <a:r>
              <a:rPr lang="es-ES" dirty="0"/>
              <a:t>Haga clic para modificar el estilo de título del patrón</a:t>
            </a:r>
          </a:p>
        </p:txBody>
      </p:sp>
      <p:sp>
        <p:nvSpPr>
          <p:cNvPr id="7" name="2 Marcador de fecha"/>
          <p:cNvSpPr>
            <a:spLocks noGrp="1"/>
          </p:cNvSpPr>
          <p:nvPr>
            <p:ph type="dt" sz="half" idx="10"/>
          </p:nvPr>
        </p:nvSpPr>
        <p:spPr>
          <a:xfrm>
            <a:off x="251520" y="6448253"/>
            <a:ext cx="2133600" cy="365125"/>
          </a:xfrm>
        </p:spPr>
        <p:txBody>
          <a:bodyPr/>
          <a:lstStyle>
            <a:lvl1pPr>
              <a:defRPr sz="825" b="1">
                <a:latin typeface="+mn-lt"/>
              </a:defRPr>
            </a:lvl1pPr>
          </a:lstStyle>
          <a:p>
            <a:r>
              <a:rPr lang="es-ES"/>
              <a:t>Nombre del profesor</a:t>
            </a:r>
            <a:endParaRPr lang="es-ES" dirty="0"/>
          </a:p>
        </p:txBody>
      </p:sp>
      <p:sp>
        <p:nvSpPr>
          <p:cNvPr id="8" name="4 Marcador de número de diapositiva"/>
          <p:cNvSpPr>
            <a:spLocks noGrp="1"/>
          </p:cNvSpPr>
          <p:nvPr>
            <p:ph type="sldNum" sz="quarter" idx="12"/>
          </p:nvPr>
        </p:nvSpPr>
        <p:spPr>
          <a:xfrm>
            <a:off x="8244407" y="6448253"/>
            <a:ext cx="638547" cy="365125"/>
          </a:xfrm>
        </p:spPr>
        <p:txBody>
          <a:bodyPr/>
          <a:lstStyle>
            <a:lvl1pPr>
              <a:defRPr sz="825" b="1">
                <a:latin typeface="+mn-lt"/>
              </a:defRPr>
            </a:lvl1pPr>
          </a:lstStyle>
          <a:p>
            <a:fld id="{782A4607-9936-4E24-98A0-335039E24A0B}" type="slidenum">
              <a:rPr lang="es-ES" smtClean="0"/>
              <a:pPr/>
              <a:t>‹Nº›</a:t>
            </a:fld>
            <a:endParaRPr lang="es-ES"/>
          </a:p>
        </p:txBody>
      </p:sp>
      <p:pic>
        <p:nvPicPr>
          <p:cNvPr id="3" name="Picture 2">
            <a:extLst>
              <a:ext uri="{FF2B5EF4-FFF2-40B4-BE49-F238E27FC236}">
                <a16:creationId xmlns:a16="http://schemas.microsoft.com/office/drawing/2014/main" id="{0CF69007-A5AA-37DA-55B7-8CAF6D35FB95}"/>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32142" y="26693"/>
            <a:ext cx="872793" cy="594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8687497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288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 Lámina con dos títulos">
    <p:spTree>
      <p:nvGrpSpPr>
        <p:cNvPr id="1" name=""/>
        <p:cNvGrpSpPr/>
        <p:nvPr/>
      </p:nvGrpSpPr>
      <p:grpSpPr>
        <a:xfrm>
          <a:off x="0" y="0"/>
          <a:ext cx="0" cy="0"/>
          <a:chOff x="0" y="0"/>
          <a:chExt cx="0" cy="0"/>
        </a:xfrm>
      </p:grpSpPr>
      <p:sp>
        <p:nvSpPr>
          <p:cNvPr id="2" name="1 Título"/>
          <p:cNvSpPr>
            <a:spLocks noGrp="1"/>
          </p:cNvSpPr>
          <p:nvPr>
            <p:ph type="title" hasCustomPrompt="1"/>
          </p:nvPr>
        </p:nvSpPr>
        <p:spPr>
          <a:xfrm>
            <a:off x="132141" y="704864"/>
            <a:ext cx="8879716" cy="452077"/>
          </a:xfrm>
        </p:spPr>
        <p:txBody>
          <a:bodyPr>
            <a:noAutofit/>
          </a:bodyPr>
          <a:lstStyle>
            <a:lvl1pPr algn="l">
              <a:defRPr sz="2800" b="1"/>
            </a:lvl1pPr>
          </a:lstStyle>
          <a:p>
            <a:r>
              <a:rPr lang="es-ES" dirty="0"/>
              <a:t>Haga clic para modificar el título</a:t>
            </a:r>
          </a:p>
        </p:txBody>
      </p:sp>
      <p:sp>
        <p:nvSpPr>
          <p:cNvPr id="8" name="2 Marcador de fecha"/>
          <p:cNvSpPr>
            <a:spLocks noGrp="1"/>
          </p:cNvSpPr>
          <p:nvPr>
            <p:ph type="dt" sz="half" idx="10"/>
          </p:nvPr>
        </p:nvSpPr>
        <p:spPr>
          <a:xfrm>
            <a:off x="251520" y="6448253"/>
            <a:ext cx="2133600" cy="365125"/>
          </a:xfrm>
        </p:spPr>
        <p:txBody>
          <a:bodyPr/>
          <a:lstStyle>
            <a:lvl1pPr>
              <a:defRPr sz="825" b="1">
                <a:latin typeface="+mn-lt"/>
              </a:defRPr>
            </a:lvl1pPr>
          </a:lstStyle>
          <a:p>
            <a:r>
              <a:rPr lang="es-ES"/>
              <a:t>Nombre del profesor</a:t>
            </a:r>
            <a:endParaRPr lang="es-ES" dirty="0"/>
          </a:p>
        </p:txBody>
      </p:sp>
      <p:sp>
        <p:nvSpPr>
          <p:cNvPr id="9" name="4 Marcador de número de diapositiva"/>
          <p:cNvSpPr>
            <a:spLocks noGrp="1"/>
          </p:cNvSpPr>
          <p:nvPr>
            <p:ph type="sldNum" sz="quarter" idx="12"/>
          </p:nvPr>
        </p:nvSpPr>
        <p:spPr>
          <a:xfrm>
            <a:off x="8244407" y="6448253"/>
            <a:ext cx="638547" cy="365125"/>
          </a:xfrm>
        </p:spPr>
        <p:txBody>
          <a:bodyPr/>
          <a:lstStyle>
            <a:lvl1pPr>
              <a:defRPr sz="825" b="1">
                <a:latin typeface="+mn-lt"/>
              </a:defRPr>
            </a:lvl1pPr>
          </a:lstStyle>
          <a:p>
            <a:fld id="{782A4607-9936-4E24-98A0-335039E24A0B}" type="slidenum">
              <a:rPr lang="es-ES" smtClean="0"/>
              <a:pPr/>
              <a:t>‹Nº›</a:t>
            </a:fld>
            <a:endParaRPr lang="es-ES"/>
          </a:p>
        </p:txBody>
      </p:sp>
      <p:sp>
        <p:nvSpPr>
          <p:cNvPr id="12" name="11 Marcador de texto"/>
          <p:cNvSpPr>
            <a:spLocks noGrp="1"/>
          </p:cNvSpPr>
          <p:nvPr>
            <p:ph type="body" sz="quarter" idx="13" hasCustomPrompt="1"/>
          </p:nvPr>
        </p:nvSpPr>
        <p:spPr>
          <a:xfrm>
            <a:off x="132141" y="1167617"/>
            <a:ext cx="8879716" cy="357703"/>
          </a:xfrm>
        </p:spPr>
        <p:txBody>
          <a:bodyPr anchor="ctr">
            <a:noAutofit/>
          </a:bodyPr>
          <a:lstStyle>
            <a:lvl1pPr marL="0" indent="0">
              <a:buNone/>
              <a:defRPr sz="2400" b="1"/>
            </a:lvl1pPr>
            <a:lvl2pPr>
              <a:defRPr sz="1800"/>
            </a:lvl2pPr>
            <a:lvl3pPr>
              <a:defRPr sz="1800"/>
            </a:lvl3pPr>
            <a:lvl4pPr>
              <a:defRPr sz="1800"/>
            </a:lvl4pPr>
            <a:lvl5pPr>
              <a:defRPr sz="1800"/>
            </a:lvl5pPr>
          </a:lstStyle>
          <a:p>
            <a:pPr lvl="0"/>
            <a:r>
              <a:rPr lang="es-ES" dirty="0"/>
              <a:t>Haga clic para modificar el segundo título</a:t>
            </a:r>
          </a:p>
        </p:txBody>
      </p:sp>
      <p:pic>
        <p:nvPicPr>
          <p:cNvPr id="3" name="Picture 2">
            <a:extLst>
              <a:ext uri="{FF2B5EF4-FFF2-40B4-BE49-F238E27FC236}">
                <a16:creationId xmlns:a16="http://schemas.microsoft.com/office/drawing/2014/main" id="{42AA3AD2-33A5-9FAB-E33E-47CE7A6DB22E}"/>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32142" y="26693"/>
            <a:ext cx="872793" cy="594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7456417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288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5 Lámina">
    <p:spTree>
      <p:nvGrpSpPr>
        <p:cNvPr id="1" name=""/>
        <p:cNvGrpSpPr/>
        <p:nvPr/>
      </p:nvGrpSpPr>
      <p:grpSpPr>
        <a:xfrm>
          <a:off x="0" y="0"/>
          <a:ext cx="0" cy="0"/>
          <a:chOff x="0" y="0"/>
          <a:chExt cx="0" cy="0"/>
        </a:xfrm>
      </p:grpSpPr>
      <p:sp>
        <p:nvSpPr>
          <p:cNvPr id="6" name="2 Marcador de fecha"/>
          <p:cNvSpPr>
            <a:spLocks noGrp="1"/>
          </p:cNvSpPr>
          <p:nvPr>
            <p:ph type="dt" sz="half" idx="10"/>
          </p:nvPr>
        </p:nvSpPr>
        <p:spPr>
          <a:xfrm>
            <a:off x="251520" y="6448253"/>
            <a:ext cx="2133600" cy="365125"/>
          </a:xfrm>
        </p:spPr>
        <p:txBody>
          <a:bodyPr/>
          <a:lstStyle>
            <a:lvl1pPr>
              <a:defRPr sz="825" b="1">
                <a:latin typeface="+mn-lt"/>
              </a:defRPr>
            </a:lvl1pPr>
          </a:lstStyle>
          <a:p>
            <a:r>
              <a:rPr lang="es-ES"/>
              <a:t>Nombre del profesor</a:t>
            </a:r>
            <a:endParaRPr lang="es-ES" dirty="0"/>
          </a:p>
        </p:txBody>
      </p:sp>
      <p:sp>
        <p:nvSpPr>
          <p:cNvPr id="7" name="4 Marcador de número de diapositiva"/>
          <p:cNvSpPr>
            <a:spLocks noGrp="1"/>
          </p:cNvSpPr>
          <p:nvPr>
            <p:ph type="sldNum" sz="quarter" idx="12"/>
          </p:nvPr>
        </p:nvSpPr>
        <p:spPr>
          <a:xfrm>
            <a:off x="8244407" y="6448253"/>
            <a:ext cx="638547" cy="365125"/>
          </a:xfrm>
        </p:spPr>
        <p:txBody>
          <a:bodyPr/>
          <a:lstStyle>
            <a:lvl1pPr>
              <a:defRPr sz="825" b="1">
                <a:latin typeface="+mn-lt"/>
              </a:defRPr>
            </a:lvl1pPr>
          </a:lstStyle>
          <a:p>
            <a:fld id="{782A4607-9936-4E24-98A0-335039E24A0B}" type="slidenum">
              <a:rPr lang="es-ES" smtClean="0"/>
              <a:pPr/>
              <a:t>‹Nº›</a:t>
            </a:fld>
            <a:endParaRPr lang="es-ES"/>
          </a:p>
        </p:txBody>
      </p:sp>
      <p:pic>
        <p:nvPicPr>
          <p:cNvPr id="3" name="Picture 2">
            <a:extLst>
              <a:ext uri="{FF2B5EF4-FFF2-40B4-BE49-F238E27FC236}">
                <a16:creationId xmlns:a16="http://schemas.microsoft.com/office/drawing/2014/main" id="{8DB17545-A013-565F-1C55-6FB94FE4A3FA}"/>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32142" y="26693"/>
            <a:ext cx="872793" cy="594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9436284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288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6 Lámina imagen">
    <p:spTree>
      <p:nvGrpSpPr>
        <p:cNvPr id="1" name=""/>
        <p:cNvGrpSpPr/>
        <p:nvPr/>
      </p:nvGrpSpPr>
      <p:grpSpPr>
        <a:xfrm>
          <a:off x="0" y="0"/>
          <a:ext cx="0" cy="0"/>
          <a:chOff x="0" y="0"/>
          <a:chExt cx="0" cy="0"/>
        </a:xfrm>
      </p:grpSpPr>
      <p:sp>
        <p:nvSpPr>
          <p:cNvPr id="2" name="1 Título"/>
          <p:cNvSpPr>
            <a:spLocks noGrp="1"/>
          </p:cNvSpPr>
          <p:nvPr>
            <p:ph type="title"/>
          </p:nvPr>
        </p:nvSpPr>
        <p:spPr>
          <a:xfrm>
            <a:off x="251522" y="709436"/>
            <a:ext cx="8640959" cy="375785"/>
          </a:xfrm>
        </p:spPr>
        <p:txBody>
          <a:bodyPr anchor="ctr">
            <a:noAutofit/>
          </a:bodyPr>
          <a:lstStyle>
            <a:lvl1pPr algn="l">
              <a:defRPr sz="2800" b="1"/>
            </a:lvl1pPr>
          </a:lstStyle>
          <a:p>
            <a:r>
              <a:rPr lang="es-ES"/>
              <a:t>Haga clic para modificar el estilo de título del patrón</a:t>
            </a:r>
          </a:p>
        </p:txBody>
      </p:sp>
      <p:sp>
        <p:nvSpPr>
          <p:cNvPr id="3" name="2 Marcador de posición de imagen"/>
          <p:cNvSpPr>
            <a:spLocks noGrp="1"/>
          </p:cNvSpPr>
          <p:nvPr>
            <p:ph type="pic" idx="1"/>
          </p:nvPr>
        </p:nvSpPr>
        <p:spPr>
          <a:xfrm>
            <a:off x="251521" y="1186408"/>
            <a:ext cx="8640959" cy="4690864"/>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s-ES" dirty="0"/>
          </a:p>
        </p:txBody>
      </p:sp>
      <p:sp>
        <p:nvSpPr>
          <p:cNvPr id="5" name="4 Marcador de fecha"/>
          <p:cNvSpPr>
            <a:spLocks noGrp="1"/>
          </p:cNvSpPr>
          <p:nvPr>
            <p:ph type="dt" sz="half" idx="10"/>
          </p:nvPr>
        </p:nvSpPr>
        <p:spPr/>
        <p:txBody>
          <a:bodyPr/>
          <a:lstStyle>
            <a:lvl1pPr>
              <a:defRPr/>
            </a:lvl1pPr>
          </a:lstStyle>
          <a:p>
            <a:r>
              <a:rPr lang="es-ES"/>
              <a:t>Nombre del profesor</a:t>
            </a:r>
            <a:endParaRPr lang="es-ES" dirty="0"/>
          </a:p>
        </p:txBody>
      </p:sp>
      <p:sp>
        <p:nvSpPr>
          <p:cNvPr id="7" name="6 Marcador de número de diapositiva"/>
          <p:cNvSpPr>
            <a:spLocks noGrp="1"/>
          </p:cNvSpPr>
          <p:nvPr>
            <p:ph type="sldNum" sz="quarter" idx="12"/>
          </p:nvPr>
        </p:nvSpPr>
        <p:spPr/>
        <p:txBody>
          <a:bodyPr/>
          <a:lstStyle/>
          <a:p>
            <a:fld id="{782A4607-9936-4E24-98A0-335039E24A0B}" type="slidenum">
              <a:rPr lang="es-ES" smtClean="0"/>
              <a:t>‹Nº›</a:t>
            </a:fld>
            <a:endParaRPr lang="es-ES"/>
          </a:p>
        </p:txBody>
      </p:sp>
      <p:sp>
        <p:nvSpPr>
          <p:cNvPr id="12" name="11 Marcador de texto"/>
          <p:cNvSpPr>
            <a:spLocks noGrp="1"/>
          </p:cNvSpPr>
          <p:nvPr>
            <p:ph type="body" sz="quarter" idx="13" hasCustomPrompt="1"/>
          </p:nvPr>
        </p:nvSpPr>
        <p:spPr>
          <a:xfrm>
            <a:off x="251522" y="5876977"/>
            <a:ext cx="8640959" cy="360337"/>
          </a:xfrm>
        </p:spPr>
        <p:txBody>
          <a:bodyPr anchor="ctr">
            <a:normAutofit/>
          </a:bodyPr>
          <a:lstStyle>
            <a:lvl1pPr marL="0" indent="0">
              <a:buNone/>
              <a:defRPr sz="1050" i="1"/>
            </a:lvl1pPr>
          </a:lstStyle>
          <a:p>
            <a:pPr lvl="0"/>
            <a:r>
              <a:rPr lang="es-ES" dirty="0"/>
              <a:t>Referencia</a:t>
            </a:r>
          </a:p>
        </p:txBody>
      </p:sp>
      <p:pic>
        <p:nvPicPr>
          <p:cNvPr id="4" name="Picture 2">
            <a:extLst>
              <a:ext uri="{FF2B5EF4-FFF2-40B4-BE49-F238E27FC236}">
                <a16:creationId xmlns:a16="http://schemas.microsoft.com/office/drawing/2014/main" id="{F9AA56FA-33B1-DB6D-756F-E9B669774A22}"/>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32142" y="26693"/>
            <a:ext cx="872793" cy="594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8059393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288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7 Lámina general">
    <p:spTree>
      <p:nvGrpSpPr>
        <p:cNvPr id="1" name=""/>
        <p:cNvGrpSpPr/>
        <p:nvPr/>
      </p:nvGrpSpPr>
      <p:grpSpPr>
        <a:xfrm>
          <a:off x="0" y="0"/>
          <a:ext cx="0" cy="0"/>
          <a:chOff x="0" y="0"/>
          <a:chExt cx="0" cy="0"/>
        </a:xfrm>
      </p:grpSpPr>
      <p:sp>
        <p:nvSpPr>
          <p:cNvPr id="2" name="1 Título"/>
          <p:cNvSpPr>
            <a:spLocks noGrp="1"/>
          </p:cNvSpPr>
          <p:nvPr>
            <p:ph type="title" hasCustomPrompt="1"/>
          </p:nvPr>
        </p:nvSpPr>
        <p:spPr>
          <a:xfrm>
            <a:off x="251520" y="707729"/>
            <a:ext cx="8640960" cy="502386"/>
          </a:xfrm>
        </p:spPr>
        <p:txBody>
          <a:bodyPr>
            <a:noAutofit/>
          </a:bodyPr>
          <a:lstStyle>
            <a:lvl1pPr algn="l">
              <a:defRPr sz="2800" b="1"/>
            </a:lvl1pPr>
          </a:lstStyle>
          <a:p>
            <a:r>
              <a:rPr lang="es-ES" dirty="0"/>
              <a:t>Título</a:t>
            </a:r>
          </a:p>
        </p:txBody>
      </p:sp>
      <p:sp>
        <p:nvSpPr>
          <p:cNvPr id="4" name="3 Marcador de fecha"/>
          <p:cNvSpPr>
            <a:spLocks noGrp="1"/>
          </p:cNvSpPr>
          <p:nvPr>
            <p:ph type="dt" sz="half" idx="10"/>
          </p:nvPr>
        </p:nvSpPr>
        <p:spPr>
          <a:xfrm>
            <a:off x="251520" y="6448253"/>
            <a:ext cx="2160240" cy="365125"/>
          </a:xfrm>
        </p:spPr>
        <p:txBody>
          <a:bodyPr/>
          <a:lstStyle>
            <a:lvl1pPr>
              <a:defRPr sz="750"/>
            </a:lvl1pPr>
          </a:lstStyle>
          <a:p>
            <a:r>
              <a:rPr lang="es-ES"/>
              <a:t>Nombre del profesor</a:t>
            </a:r>
            <a:endParaRPr lang="es-ES" dirty="0"/>
          </a:p>
        </p:txBody>
      </p:sp>
      <p:sp>
        <p:nvSpPr>
          <p:cNvPr id="6" name="5 Marcador de número de diapositiva"/>
          <p:cNvSpPr>
            <a:spLocks noGrp="1"/>
          </p:cNvSpPr>
          <p:nvPr>
            <p:ph type="sldNum" sz="quarter" idx="12"/>
          </p:nvPr>
        </p:nvSpPr>
        <p:spPr>
          <a:xfrm>
            <a:off x="8287841" y="6448253"/>
            <a:ext cx="594498" cy="365125"/>
          </a:xfrm>
        </p:spPr>
        <p:txBody>
          <a:bodyPr/>
          <a:lstStyle>
            <a:lvl1pPr>
              <a:defRPr sz="750"/>
            </a:lvl1pPr>
          </a:lstStyle>
          <a:p>
            <a:fld id="{782A4607-9936-4E24-98A0-335039E24A0B}" type="slidenum">
              <a:rPr lang="es-ES" smtClean="0"/>
              <a:pPr/>
              <a:t>‹Nº›</a:t>
            </a:fld>
            <a:endParaRPr lang="es-ES"/>
          </a:p>
        </p:txBody>
      </p:sp>
      <p:sp>
        <p:nvSpPr>
          <p:cNvPr id="9" name="8 Marcador de contenido"/>
          <p:cNvSpPr>
            <a:spLocks noGrp="1"/>
          </p:cNvSpPr>
          <p:nvPr>
            <p:ph sz="quarter" idx="13"/>
          </p:nvPr>
        </p:nvSpPr>
        <p:spPr>
          <a:xfrm>
            <a:off x="250825" y="1268760"/>
            <a:ext cx="8641655" cy="5040560"/>
          </a:xfrm>
        </p:spPr>
        <p:txBody>
          <a:bodyPr/>
          <a:lstStyle>
            <a:lvl1pPr>
              <a:defRPr sz="2400"/>
            </a:lvl1pPr>
            <a:lvl2pPr>
              <a:defRPr sz="2000"/>
            </a:lvl2pPr>
            <a:lvl3pPr>
              <a:defRPr sz="1800"/>
            </a:lvl3pPr>
            <a:lvl4pPr>
              <a:defRPr sz="1600"/>
            </a:lvl4pPr>
            <a:lvl5pPr>
              <a:defRPr sz="1400"/>
            </a:lvl5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p>
        </p:txBody>
      </p:sp>
      <p:pic>
        <p:nvPicPr>
          <p:cNvPr id="5" name="Picture 2">
            <a:extLst>
              <a:ext uri="{FF2B5EF4-FFF2-40B4-BE49-F238E27FC236}">
                <a16:creationId xmlns:a16="http://schemas.microsoft.com/office/drawing/2014/main" id="{51AB708F-73DB-7302-83E2-0C25EEFC92B3}"/>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32142" y="26693"/>
            <a:ext cx="872793" cy="594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9604492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288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8 Láminas dos columnas">
    <p:spTree>
      <p:nvGrpSpPr>
        <p:cNvPr id="1" name=""/>
        <p:cNvGrpSpPr/>
        <p:nvPr/>
      </p:nvGrpSpPr>
      <p:grpSpPr>
        <a:xfrm>
          <a:off x="0" y="0"/>
          <a:ext cx="0" cy="0"/>
          <a:chOff x="0" y="0"/>
          <a:chExt cx="0" cy="0"/>
        </a:xfrm>
      </p:grpSpPr>
      <p:sp>
        <p:nvSpPr>
          <p:cNvPr id="3" name="2 Marcador de contenido"/>
          <p:cNvSpPr>
            <a:spLocks noGrp="1"/>
          </p:cNvSpPr>
          <p:nvPr>
            <p:ph sz="half" idx="1"/>
          </p:nvPr>
        </p:nvSpPr>
        <p:spPr>
          <a:xfrm>
            <a:off x="251522" y="1268760"/>
            <a:ext cx="4244279" cy="4824536"/>
          </a:xfrm>
        </p:spPr>
        <p:txBody>
          <a:bodyPr>
            <a:normAutofit/>
          </a:bodyPr>
          <a:lstStyle>
            <a:lvl1pPr>
              <a:defRPr sz="2400"/>
            </a:lvl1pPr>
            <a:lvl2pPr>
              <a:defRPr sz="2000"/>
            </a:lvl2pPr>
            <a:lvl3pPr>
              <a:defRPr sz="1800"/>
            </a:lvl3pPr>
            <a:lvl4pPr>
              <a:defRPr sz="1600"/>
            </a:lvl4pPr>
            <a:lvl5pPr>
              <a:defRPr sz="1400"/>
            </a:lvl5pPr>
            <a:lvl6pPr>
              <a:defRPr sz="1350"/>
            </a:lvl6pPr>
            <a:lvl7pPr>
              <a:defRPr sz="1350"/>
            </a:lvl7pPr>
            <a:lvl8pPr>
              <a:defRPr sz="1350"/>
            </a:lvl8pPr>
            <a:lvl9pPr>
              <a:defRPr sz="135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p>
        </p:txBody>
      </p:sp>
      <p:sp>
        <p:nvSpPr>
          <p:cNvPr id="4" name="3 Marcador de contenido"/>
          <p:cNvSpPr>
            <a:spLocks noGrp="1"/>
          </p:cNvSpPr>
          <p:nvPr>
            <p:ph sz="half" idx="2"/>
          </p:nvPr>
        </p:nvSpPr>
        <p:spPr>
          <a:xfrm>
            <a:off x="4648200" y="1268760"/>
            <a:ext cx="4244280" cy="4824536"/>
          </a:xfrm>
        </p:spPr>
        <p:txBody>
          <a:bodyPr/>
          <a:lstStyle>
            <a:lvl1pPr>
              <a:defRPr sz="2400"/>
            </a:lvl1pPr>
            <a:lvl2pPr>
              <a:defRPr sz="2000"/>
            </a:lvl2pPr>
            <a:lvl3pPr>
              <a:defRPr sz="1800"/>
            </a:lvl3pPr>
            <a:lvl4pPr>
              <a:defRPr sz="1600"/>
            </a:lvl4pPr>
            <a:lvl5pPr>
              <a:defRPr sz="1400"/>
            </a:lvl5pPr>
            <a:lvl6pPr>
              <a:defRPr sz="1350"/>
            </a:lvl6pPr>
            <a:lvl7pPr>
              <a:defRPr sz="1350"/>
            </a:lvl7pPr>
            <a:lvl8pPr>
              <a:defRPr sz="1350"/>
            </a:lvl8pPr>
            <a:lvl9pPr>
              <a:defRPr sz="135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p>
        </p:txBody>
      </p:sp>
      <p:sp>
        <p:nvSpPr>
          <p:cNvPr id="5" name="4 Marcador de fecha"/>
          <p:cNvSpPr>
            <a:spLocks noGrp="1"/>
          </p:cNvSpPr>
          <p:nvPr>
            <p:ph type="dt" sz="half" idx="10"/>
          </p:nvPr>
        </p:nvSpPr>
        <p:spPr/>
        <p:txBody>
          <a:bodyPr/>
          <a:lstStyle>
            <a:lvl1pPr>
              <a:defRPr sz="750"/>
            </a:lvl1pPr>
          </a:lstStyle>
          <a:p>
            <a:r>
              <a:rPr lang="es-ES"/>
              <a:t>Nombre del profesor</a:t>
            </a:r>
            <a:endParaRPr lang="es-ES" dirty="0"/>
          </a:p>
        </p:txBody>
      </p:sp>
      <p:sp>
        <p:nvSpPr>
          <p:cNvPr id="7" name="6 Marcador de número de diapositiva"/>
          <p:cNvSpPr>
            <a:spLocks noGrp="1"/>
          </p:cNvSpPr>
          <p:nvPr>
            <p:ph type="sldNum" sz="quarter" idx="12"/>
          </p:nvPr>
        </p:nvSpPr>
        <p:spPr/>
        <p:txBody>
          <a:bodyPr/>
          <a:lstStyle>
            <a:lvl1pPr>
              <a:defRPr sz="750"/>
            </a:lvl1pPr>
          </a:lstStyle>
          <a:p>
            <a:fld id="{782A4607-9936-4E24-98A0-335039E24A0B}" type="slidenum">
              <a:rPr lang="es-ES" smtClean="0"/>
              <a:pPr/>
              <a:t>‹Nº›</a:t>
            </a:fld>
            <a:endParaRPr lang="es-ES"/>
          </a:p>
        </p:txBody>
      </p:sp>
      <p:sp>
        <p:nvSpPr>
          <p:cNvPr id="8" name="1 Título"/>
          <p:cNvSpPr>
            <a:spLocks noGrp="1"/>
          </p:cNvSpPr>
          <p:nvPr>
            <p:ph type="title" hasCustomPrompt="1"/>
          </p:nvPr>
        </p:nvSpPr>
        <p:spPr>
          <a:xfrm>
            <a:off x="251520" y="707729"/>
            <a:ext cx="8640960" cy="502386"/>
          </a:xfrm>
        </p:spPr>
        <p:txBody>
          <a:bodyPr>
            <a:noAutofit/>
          </a:bodyPr>
          <a:lstStyle>
            <a:lvl1pPr algn="l">
              <a:defRPr sz="2800" b="1"/>
            </a:lvl1pPr>
          </a:lstStyle>
          <a:p>
            <a:r>
              <a:rPr lang="es-ES" dirty="0"/>
              <a:t>Título</a:t>
            </a:r>
          </a:p>
        </p:txBody>
      </p:sp>
      <p:pic>
        <p:nvPicPr>
          <p:cNvPr id="2" name="Picture 2">
            <a:extLst>
              <a:ext uri="{FF2B5EF4-FFF2-40B4-BE49-F238E27FC236}">
                <a16:creationId xmlns:a16="http://schemas.microsoft.com/office/drawing/2014/main" id="{02C1A160-BBA0-88D8-DD39-6984C53B57F9}"/>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94195" y="0"/>
            <a:ext cx="713323" cy="576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2">
            <a:extLst>
              <a:ext uri="{FF2B5EF4-FFF2-40B4-BE49-F238E27FC236}">
                <a16:creationId xmlns:a16="http://schemas.microsoft.com/office/drawing/2014/main" id="{F235A365-8D89-1EEB-CBF8-CF7528137F51}"/>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32142" y="26693"/>
            <a:ext cx="872793" cy="594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5099676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2880"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1 Marcador de título"/>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2 Marcador de texto"/>
          <p:cNvSpPr>
            <a:spLocks noGrp="1"/>
          </p:cNvSpPr>
          <p:nvPr>
            <p:ph type="body" idx="1"/>
          </p:nvPr>
        </p:nvSpPr>
        <p:spPr>
          <a:xfrm>
            <a:off x="457200" y="1600202"/>
            <a:ext cx="8229600" cy="4525963"/>
          </a:xfrm>
          <a:prstGeom prst="rect">
            <a:avLst/>
          </a:prstGeom>
        </p:spPr>
        <p:txBody>
          <a:bodyPr vert="horz" lIns="91440" tIns="45720" rIns="91440" bIns="45720" rtlCol="0">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3 Marcador de fecha"/>
          <p:cNvSpPr>
            <a:spLocks noGrp="1"/>
          </p:cNvSpPr>
          <p:nvPr>
            <p:ph type="dt" sz="half" idx="2"/>
          </p:nvPr>
        </p:nvSpPr>
        <p:spPr>
          <a:xfrm>
            <a:off x="251520" y="6448253"/>
            <a:ext cx="2133600" cy="365125"/>
          </a:xfrm>
          <a:prstGeom prst="rect">
            <a:avLst/>
          </a:prstGeom>
        </p:spPr>
        <p:txBody>
          <a:bodyPr vert="horz" lIns="91440" tIns="45720" rIns="91440" bIns="45720" rtlCol="0" anchor="ctr"/>
          <a:lstStyle>
            <a:lvl1pPr algn="l">
              <a:defRPr sz="750">
                <a:solidFill>
                  <a:schemeClr val="tx1">
                    <a:tint val="75000"/>
                  </a:schemeClr>
                </a:solidFill>
              </a:defRPr>
            </a:lvl1pPr>
          </a:lstStyle>
          <a:p>
            <a:r>
              <a:rPr lang="es-ES"/>
              <a:t>Nombre del profesor</a:t>
            </a:r>
            <a:endParaRPr lang="es-ES" dirty="0"/>
          </a:p>
        </p:txBody>
      </p:sp>
      <p:sp>
        <p:nvSpPr>
          <p:cNvPr id="5" name="4 Marcador de pie de página"/>
          <p:cNvSpPr>
            <a:spLocks noGrp="1"/>
          </p:cNvSpPr>
          <p:nvPr>
            <p:ph type="ftr" sz="quarter" idx="3"/>
          </p:nvPr>
        </p:nvSpPr>
        <p:spPr>
          <a:xfrm>
            <a:off x="3124200" y="6448253"/>
            <a:ext cx="3608040" cy="365125"/>
          </a:xfrm>
          <a:prstGeom prst="rect">
            <a:avLst/>
          </a:prstGeom>
        </p:spPr>
        <p:txBody>
          <a:bodyPr vert="horz" lIns="91440" tIns="45720" rIns="91440" bIns="45720" rtlCol="0" anchor="ctr"/>
          <a:lstStyle>
            <a:lvl1pPr algn="ctr">
              <a:defRPr sz="750">
                <a:solidFill>
                  <a:schemeClr val="tx1">
                    <a:tint val="75000"/>
                  </a:schemeClr>
                </a:solidFill>
              </a:defRPr>
            </a:lvl1pPr>
          </a:lstStyle>
          <a:p>
            <a:endParaRPr lang="es-ES" dirty="0"/>
          </a:p>
        </p:txBody>
      </p:sp>
      <p:sp>
        <p:nvSpPr>
          <p:cNvPr id="6" name="5 Marcador de número de diapositiva"/>
          <p:cNvSpPr>
            <a:spLocks noGrp="1"/>
          </p:cNvSpPr>
          <p:nvPr>
            <p:ph type="sldNum" sz="quarter" idx="4"/>
          </p:nvPr>
        </p:nvSpPr>
        <p:spPr>
          <a:xfrm>
            <a:off x="8244407" y="6448253"/>
            <a:ext cx="638547" cy="365125"/>
          </a:xfrm>
          <a:prstGeom prst="rect">
            <a:avLst/>
          </a:prstGeom>
        </p:spPr>
        <p:txBody>
          <a:bodyPr vert="horz" lIns="91440" tIns="45720" rIns="91440" bIns="45720" rtlCol="0" anchor="ctr"/>
          <a:lstStyle>
            <a:lvl1pPr algn="r">
              <a:defRPr sz="750">
                <a:solidFill>
                  <a:schemeClr val="tx1">
                    <a:tint val="75000"/>
                  </a:schemeClr>
                </a:solidFill>
              </a:defRPr>
            </a:lvl1pPr>
          </a:lstStyle>
          <a:p>
            <a:fld id="{782A4607-9936-4E24-98A0-335039E24A0B}" type="slidenum">
              <a:rPr lang="es-ES" smtClean="0"/>
              <a:pPr/>
              <a:t>‹Nº›</a:t>
            </a:fld>
            <a:endParaRPr lang="es-ES" dirty="0"/>
          </a:p>
        </p:txBody>
      </p:sp>
    </p:spTree>
    <p:extLst>
      <p:ext uri="{BB962C8B-B14F-4D97-AF65-F5344CB8AC3E}">
        <p14:creationId xmlns:p14="http://schemas.microsoft.com/office/powerpoint/2010/main" val="3698473267"/>
      </p:ext>
    </p:extLst>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61" r:id="rId6"/>
    <p:sldLayoutId id="2147483655" r:id="rId7"/>
    <p:sldLayoutId id="2147483656" r:id="rId8"/>
  </p:sldLayoutIdLst>
  <p:hf hdr="0" ftr="0"/>
  <p:txStyles>
    <p:titleStyle>
      <a:lvl1pPr algn="ctr" defTabSz="685800" rtl="0" eaLnBrk="1" latinLnBrk="0" hangingPunct="1">
        <a:spcBef>
          <a:spcPct val="0"/>
        </a:spcBef>
        <a:buNone/>
        <a:defRPr sz="3300" kern="1200">
          <a:solidFill>
            <a:schemeClr val="tx1"/>
          </a:solidFill>
          <a:latin typeface="+mj-lt"/>
          <a:ea typeface="+mj-ea"/>
          <a:cs typeface="+mj-cs"/>
        </a:defRPr>
      </a:lvl1pPr>
    </p:titleStyle>
    <p:bodyStyle>
      <a:lvl1pPr marL="257175" indent="-257175" algn="l" defTabSz="685800" rtl="0" eaLnBrk="1" latinLnBrk="0" hangingPunct="1">
        <a:spcBef>
          <a:spcPct val="20000"/>
        </a:spcBef>
        <a:buFont typeface="Arial"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s-E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5.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s>
</file>

<file path=ppt/slides/_rels/slide2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4.xml"/><Relationship Id="rId5" Type="http://schemas.openxmlformats.org/officeDocument/2006/relationships/image" Target="../media/image42.png"/><Relationship Id="rId4" Type="http://schemas.openxmlformats.org/officeDocument/2006/relationships/image" Target="../media/image4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5.xml"/><Relationship Id="rId4" Type="http://schemas.openxmlformats.org/officeDocument/2006/relationships/image" Target="../media/image14.png"/></Relationships>
</file>

<file path=ppt/slides/_rels/slide30.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slideLayout" Target="../slideLayouts/slideLayout4.xml"/><Relationship Id="rId1" Type="http://schemas.openxmlformats.org/officeDocument/2006/relationships/video" Target="https://www.youtube.com/embed/C_zFhWdM4ic?start=290&amp;feature=oembed" TargetMode="External"/></Relationships>
</file>

<file path=ppt/slides/_rels/slide31.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4.xml"/><Relationship Id="rId5" Type="http://schemas.openxmlformats.org/officeDocument/2006/relationships/image" Target="../media/image53.png"/><Relationship Id="rId4" Type="http://schemas.openxmlformats.org/officeDocument/2006/relationships/image" Target="../media/image52.png"/></Relationships>
</file>

<file path=ppt/slides/_rels/slide3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5.xml"/><Relationship Id="rId5" Type="http://schemas.openxmlformats.org/officeDocument/2006/relationships/image" Target="../media/image4.png"/><Relationship Id="rId4" Type="http://schemas.openxmlformats.org/officeDocument/2006/relationships/image" Target="../media/image16.png"/></Relationships>
</file>

<file path=ppt/slides/_rels/slide4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image" Target="../media/image57.gif"/><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image" Target="../media/image58.gif"/><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image" Target="../media/image59.gif"/><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4.xml"/><Relationship Id="rId4" Type="http://schemas.openxmlformats.org/officeDocument/2006/relationships/image" Target="../media/image21.png"/></Relationships>
</file>

<file path=ppt/slides/_rels/slide70.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4.xml"/><Relationship Id="rId4" Type="http://schemas.openxmlformats.org/officeDocument/2006/relationships/image" Target="../media/image80.png"/></Relationships>
</file>

<file path=ppt/slides/_rels/slide7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4.xml"/><Relationship Id="rId4" Type="http://schemas.openxmlformats.org/officeDocument/2006/relationships/image" Target="../media/image83.png"/></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4.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8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4.xml"/><Relationship Id="rId4" Type="http://schemas.openxmlformats.org/officeDocument/2006/relationships/image" Target="../media/image88.png"/></Relationships>
</file>

<file path=ppt/slides/_rels/slide82.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4.xml"/><Relationship Id="rId5" Type="http://schemas.openxmlformats.org/officeDocument/2006/relationships/image" Target="../media/image95.png"/><Relationship Id="rId4" Type="http://schemas.openxmlformats.org/officeDocument/2006/relationships/image" Target="../media/image94.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2.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5.xml"/></Relationships>
</file>

<file path=ppt/slides/_rels/slide93.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5.xml"/><Relationship Id="rId4" Type="http://schemas.openxmlformats.org/officeDocument/2006/relationships/image" Target="../media/image100.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texto 4">
            <a:extLst>
              <a:ext uri="{FF2B5EF4-FFF2-40B4-BE49-F238E27FC236}">
                <a16:creationId xmlns:a16="http://schemas.microsoft.com/office/drawing/2014/main" id="{3C4AC262-AE1E-1B8C-70FC-2B89AD5EE1D1}"/>
              </a:ext>
            </a:extLst>
          </p:cNvPr>
          <p:cNvSpPr>
            <a:spLocks noGrp="1"/>
          </p:cNvSpPr>
          <p:nvPr>
            <p:ph type="body" sz="quarter" idx="12"/>
          </p:nvPr>
        </p:nvSpPr>
        <p:spPr/>
        <p:txBody>
          <a:bodyPr/>
          <a:lstStyle/>
          <a:p>
            <a:r>
              <a:rPr lang="es-ES" dirty="0"/>
              <a:t>Computer Vision</a:t>
            </a:r>
          </a:p>
        </p:txBody>
      </p:sp>
      <p:sp>
        <p:nvSpPr>
          <p:cNvPr id="6" name="Marcador de texto 5">
            <a:extLst>
              <a:ext uri="{FF2B5EF4-FFF2-40B4-BE49-F238E27FC236}">
                <a16:creationId xmlns:a16="http://schemas.microsoft.com/office/drawing/2014/main" id="{6EB005A1-548F-70B5-303A-F102361356E5}"/>
              </a:ext>
            </a:extLst>
          </p:cNvPr>
          <p:cNvSpPr>
            <a:spLocks noGrp="1"/>
          </p:cNvSpPr>
          <p:nvPr>
            <p:ph type="body" sz="quarter" idx="13"/>
          </p:nvPr>
        </p:nvSpPr>
        <p:spPr/>
        <p:txBody>
          <a:bodyPr/>
          <a:lstStyle/>
          <a:p>
            <a:r>
              <a:rPr lang="es-ES" dirty="0"/>
              <a:t>Rubén Ferreiroa</a:t>
            </a:r>
          </a:p>
        </p:txBody>
      </p:sp>
    </p:spTree>
    <p:extLst>
      <p:ext uri="{BB962C8B-B14F-4D97-AF65-F5344CB8AC3E}">
        <p14:creationId xmlns:p14="http://schemas.microsoft.com/office/powerpoint/2010/main" val="8847095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FCDEA3A-9951-D691-D749-34C77D3C15E1}"/>
              </a:ext>
            </a:extLst>
          </p:cNvPr>
          <p:cNvSpPr>
            <a:spLocks noGrp="1"/>
          </p:cNvSpPr>
          <p:nvPr>
            <p:ph type="title"/>
          </p:nvPr>
        </p:nvSpPr>
        <p:spPr/>
        <p:txBody>
          <a:bodyPr/>
          <a:lstStyle/>
          <a:p>
            <a:r>
              <a:rPr lang="es-ES" dirty="0"/>
              <a:t>Crop Image</a:t>
            </a:r>
          </a:p>
        </p:txBody>
      </p:sp>
      <p:sp>
        <p:nvSpPr>
          <p:cNvPr id="3" name="Marcador de fecha 2">
            <a:extLst>
              <a:ext uri="{FF2B5EF4-FFF2-40B4-BE49-F238E27FC236}">
                <a16:creationId xmlns:a16="http://schemas.microsoft.com/office/drawing/2014/main" id="{61AFA210-D556-6108-7294-EBC7523F3B85}"/>
              </a:ext>
            </a:extLst>
          </p:cNvPr>
          <p:cNvSpPr>
            <a:spLocks noGrp="1"/>
          </p:cNvSpPr>
          <p:nvPr>
            <p:ph type="dt" sz="half" idx="10"/>
          </p:nvPr>
        </p:nvSpPr>
        <p:spPr/>
        <p:txBody>
          <a:bodyPr/>
          <a:lstStyle/>
          <a:p>
            <a:r>
              <a:rPr lang="es-ES"/>
              <a:t>Nombre del profesor</a:t>
            </a:r>
            <a:endParaRPr lang="es-ES" dirty="0"/>
          </a:p>
        </p:txBody>
      </p:sp>
      <p:sp>
        <p:nvSpPr>
          <p:cNvPr id="4" name="Marcador de número de diapositiva 3">
            <a:extLst>
              <a:ext uri="{FF2B5EF4-FFF2-40B4-BE49-F238E27FC236}">
                <a16:creationId xmlns:a16="http://schemas.microsoft.com/office/drawing/2014/main" id="{1E1D13BE-C4D3-C76E-64E7-0E78488E7FAB}"/>
              </a:ext>
            </a:extLst>
          </p:cNvPr>
          <p:cNvSpPr>
            <a:spLocks noGrp="1"/>
          </p:cNvSpPr>
          <p:nvPr>
            <p:ph type="sldNum" sz="quarter" idx="12"/>
          </p:nvPr>
        </p:nvSpPr>
        <p:spPr/>
        <p:txBody>
          <a:bodyPr/>
          <a:lstStyle/>
          <a:p>
            <a:fld id="{782A4607-9936-4E24-98A0-335039E24A0B}" type="slidenum">
              <a:rPr lang="es-ES" smtClean="0"/>
              <a:pPr/>
              <a:t>10</a:t>
            </a:fld>
            <a:endParaRPr lang="es-ES"/>
          </a:p>
        </p:txBody>
      </p:sp>
      <p:sp>
        <p:nvSpPr>
          <p:cNvPr id="5" name="Marcador de texto 4">
            <a:extLst>
              <a:ext uri="{FF2B5EF4-FFF2-40B4-BE49-F238E27FC236}">
                <a16:creationId xmlns:a16="http://schemas.microsoft.com/office/drawing/2014/main" id="{ED6E530E-ED53-D963-20A2-D532729C9926}"/>
              </a:ext>
            </a:extLst>
          </p:cNvPr>
          <p:cNvSpPr>
            <a:spLocks noGrp="1"/>
          </p:cNvSpPr>
          <p:nvPr>
            <p:ph type="body" sz="quarter" idx="13"/>
          </p:nvPr>
        </p:nvSpPr>
        <p:spPr/>
        <p:txBody>
          <a:bodyPr/>
          <a:lstStyle/>
          <a:p>
            <a:r>
              <a:rPr lang="es-ES" dirty="0"/>
              <a:t>Slicing Numpy Arrays</a:t>
            </a:r>
          </a:p>
        </p:txBody>
      </p:sp>
      <p:pic>
        <p:nvPicPr>
          <p:cNvPr id="7" name="Imagen 6">
            <a:extLst>
              <a:ext uri="{FF2B5EF4-FFF2-40B4-BE49-F238E27FC236}">
                <a16:creationId xmlns:a16="http://schemas.microsoft.com/office/drawing/2014/main" id="{B6C93F93-A3B7-458F-AED9-B20F70E8227D}"/>
              </a:ext>
            </a:extLst>
          </p:cNvPr>
          <p:cNvPicPr>
            <a:picLocks noChangeAspect="1"/>
          </p:cNvPicPr>
          <p:nvPr/>
        </p:nvPicPr>
        <p:blipFill>
          <a:blip r:embed="rId2"/>
          <a:stretch>
            <a:fillRect/>
          </a:stretch>
        </p:blipFill>
        <p:spPr>
          <a:xfrm>
            <a:off x="512966" y="1835205"/>
            <a:ext cx="8366750" cy="4050147"/>
          </a:xfrm>
          <a:prstGeom prst="rect">
            <a:avLst/>
          </a:prstGeom>
        </p:spPr>
      </p:pic>
    </p:spTree>
    <p:extLst>
      <p:ext uri="{BB962C8B-B14F-4D97-AF65-F5344CB8AC3E}">
        <p14:creationId xmlns:p14="http://schemas.microsoft.com/office/powerpoint/2010/main" val="40366914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421CB1B-3AD7-C8BD-4CBC-3B42877D6770}"/>
              </a:ext>
            </a:extLst>
          </p:cNvPr>
          <p:cNvSpPr>
            <a:spLocks noGrp="1"/>
          </p:cNvSpPr>
          <p:nvPr>
            <p:ph type="title"/>
          </p:nvPr>
        </p:nvSpPr>
        <p:spPr>
          <a:xfrm>
            <a:off x="161267" y="704864"/>
            <a:ext cx="8879716" cy="452077"/>
          </a:xfrm>
        </p:spPr>
        <p:txBody>
          <a:bodyPr/>
          <a:lstStyle/>
          <a:p>
            <a:r>
              <a:rPr lang="es-ES" dirty="0"/>
              <a:t>Crop Image</a:t>
            </a:r>
          </a:p>
        </p:txBody>
      </p:sp>
      <p:sp>
        <p:nvSpPr>
          <p:cNvPr id="3" name="Marcador de fecha 2">
            <a:extLst>
              <a:ext uri="{FF2B5EF4-FFF2-40B4-BE49-F238E27FC236}">
                <a16:creationId xmlns:a16="http://schemas.microsoft.com/office/drawing/2014/main" id="{1C7E240B-F49E-012E-A5E1-5B799F9F7256}"/>
              </a:ext>
            </a:extLst>
          </p:cNvPr>
          <p:cNvSpPr>
            <a:spLocks noGrp="1"/>
          </p:cNvSpPr>
          <p:nvPr>
            <p:ph type="dt" sz="half" idx="10"/>
          </p:nvPr>
        </p:nvSpPr>
        <p:spPr/>
        <p:txBody>
          <a:bodyPr/>
          <a:lstStyle/>
          <a:p>
            <a:r>
              <a:rPr lang="es-ES"/>
              <a:t>Nombre del profesor</a:t>
            </a:r>
            <a:endParaRPr lang="es-ES" dirty="0"/>
          </a:p>
        </p:txBody>
      </p:sp>
      <p:sp>
        <p:nvSpPr>
          <p:cNvPr id="4" name="Marcador de número de diapositiva 3">
            <a:extLst>
              <a:ext uri="{FF2B5EF4-FFF2-40B4-BE49-F238E27FC236}">
                <a16:creationId xmlns:a16="http://schemas.microsoft.com/office/drawing/2014/main" id="{8537E018-3160-8D08-4DEA-2F472EEA99CE}"/>
              </a:ext>
            </a:extLst>
          </p:cNvPr>
          <p:cNvSpPr>
            <a:spLocks noGrp="1"/>
          </p:cNvSpPr>
          <p:nvPr>
            <p:ph type="sldNum" sz="quarter" idx="12"/>
          </p:nvPr>
        </p:nvSpPr>
        <p:spPr/>
        <p:txBody>
          <a:bodyPr/>
          <a:lstStyle/>
          <a:p>
            <a:fld id="{782A4607-9936-4E24-98A0-335039E24A0B}" type="slidenum">
              <a:rPr lang="es-ES" smtClean="0"/>
              <a:pPr/>
              <a:t>11</a:t>
            </a:fld>
            <a:endParaRPr lang="es-ES"/>
          </a:p>
        </p:txBody>
      </p:sp>
      <p:pic>
        <p:nvPicPr>
          <p:cNvPr id="9" name="Imagen 8" descr="Texto&#10;&#10;El contenido generado por IA puede ser incorrecto.">
            <a:extLst>
              <a:ext uri="{FF2B5EF4-FFF2-40B4-BE49-F238E27FC236}">
                <a16:creationId xmlns:a16="http://schemas.microsoft.com/office/drawing/2014/main" id="{DCD3C79A-E1CA-2D2A-7359-D82E64BDC0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4935" y="2290575"/>
            <a:ext cx="6722863" cy="3332619"/>
          </a:xfrm>
          <a:prstGeom prst="rect">
            <a:avLst/>
          </a:prstGeom>
        </p:spPr>
      </p:pic>
      <p:sp>
        <p:nvSpPr>
          <p:cNvPr id="10" name="CuadroTexto 9">
            <a:extLst>
              <a:ext uri="{FF2B5EF4-FFF2-40B4-BE49-F238E27FC236}">
                <a16:creationId xmlns:a16="http://schemas.microsoft.com/office/drawing/2014/main" id="{393EF835-1322-C6B3-F691-A21CA7060F27}"/>
              </a:ext>
            </a:extLst>
          </p:cNvPr>
          <p:cNvSpPr txBox="1"/>
          <p:nvPr/>
        </p:nvSpPr>
        <p:spPr>
          <a:xfrm>
            <a:off x="251520" y="1379835"/>
            <a:ext cx="8879716" cy="646331"/>
          </a:xfrm>
          <a:prstGeom prst="rect">
            <a:avLst/>
          </a:prstGeom>
          <a:noFill/>
        </p:spPr>
        <p:txBody>
          <a:bodyPr wrap="square" rtlCol="0">
            <a:spAutoFit/>
          </a:bodyPr>
          <a:lstStyle/>
          <a:p>
            <a:r>
              <a:rPr lang="en-US" dirty="0"/>
              <a:t>Cropping is the act of selecting and extracting the Region of Interest (or simply, ROI) and is the part of the image in which we are interested.</a:t>
            </a:r>
            <a:endParaRPr lang="es-ES" dirty="0"/>
          </a:p>
        </p:txBody>
      </p:sp>
    </p:spTree>
    <p:extLst>
      <p:ext uri="{BB962C8B-B14F-4D97-AF65-F5344CB8AC3E}">
        <p14:creationId xmlns:p14="http://schemas.microsoft.com/office/powerpoint/2010/main" val="18823357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71685BB-2E53-2FEA-6FF7-07B5195E75DF}"/>
              </a:ext>
            </a:extLst>
          </p:cNvPr>
          <p:cNvSpPr>
            <a:spLocks noGrp="1"/>
          </p:cNvSpPr>
          <p:nvPr>
            <p:ph type="title"/>
          </p:nvPr>
        </p:nvSpPr>
        <p:spPr/>
        <p:txBody>
          <a:bodyPr/>
          <a:lstStyle/>
          <a:p>
            <a:r>
              <a:rPr lang="es-ES" dirty="0"/>
              <a:t>Crop Image</a:t>
            </a:r>
          </a:p>
        </p:txBody>
      </p:sp>
      <p:sp>
        <p:nvSpPr>
          <p:cNvPr id="3" name="Marcador de fecha 2">
            <a:extLst>
              <a:ext uri="{FF2B5EF4-FFF2-40B4-BE49-F238E27FC236}">
                <a16:creationId xmlns:a16="http://schemas.microsoft.com/office/drawing/2014/main" id="{BCF5B072-C996-48AC-CA53-833B220A2A39}"/>
              </a:ext>
            </a:extLst>
          </p:cNvPr>
          <p:cNvSpPr>
            <a:spLocks noGrp="1"/>
          </p:cNvSpPr>
          <p:nvPr>
            <p:ph type="dt" sz="half" idx="10"/>
          </p:nvPr>
        </p:nvSpPr>
        <p:spPr/>
        <p:txBody>
          <a:bodyPr/>
          <a:lstStyle/>
          <a:p>
            <a:r>
              <a:rPr lang="es-ES"/>
              <a:t>Nombre del profesor</a:t>
            </a:r>
            <a:endParaRPr lang="es-ES" dirty="0"/>
          </a:p>
        </p:txBody>
      </p:sp>
      <p:sp>
        <p:nvSpPr>
          <p:cNvPr id="4" name="Marcador de número de diapositiva 3">
            <a:extLst>
              <a:ext uri="{FF2B5EF4-FFF2-40B4-BE49-F238E27FC236}">
                <a16:creationId xmlns:a16="http://schemas.microsoft.com/office/drawing/2014/main" id="{6364A131-A219-D8E2-82CC-8BE17DACD844}"/>
              </a:ext>
            </a:extLst>
          </p:cNvPr>
          <p:cNvSpPr>
            <a:spLocks noGrp="1"/>
          </p:cNvSpPr>
          <p:nvPr>
            <p:ph type="sldNum" sz="quarter" idx="12"/>
          </p:nvPr>
        </p:nvSpPr>
        <p:spPr/>
        <p:txBody>
          <a:bodyPr/>
          <a:lstStyle/>
          <a:p>
            <a:fld id="{782A4607-9936-4E24-98A0-335039E24A0B}" type="slidenum">
              <a:rPr lang="es-ES" smtClean="0"/>
              <a:pPr/>
              <a:t>12</a:t>
            </a:fld>
            <a:endParaRPr lang="es-ES"/>
          </a:p>
        </p:txBody>
      </p:sp>
      <p:sp>
        <p:nvSpPr>
          <p:cNvPr id="11" name="CuadroTexto 10">
            <a:extLst>
              <a:ext uri="{FF2B5EF4-FFF2-40B4-BE49-F238E27FC236}">
                <a16:creationId xmlns:a16="http://schemas.microsoft.com/office/drawing/2014/main" id="{B69650D1-6ECE-E56E-8163-E78E12E6C184}"/>
              </a:ext>
            </a:extLst>
          </p:cNvPr>
          <p:cNvSpPr txBox="1"/>
          <p:nvPr/>
        </p:nvSpPr>
        <p:spPr>
          <a:xfrm>
            <a:off x="1839779" y="3201315"/>
            <a:ext cx="5464440" cy="1107996"/>
          </a:xfrm>
          <a:prstGeom prst="rect">
            <a:avLst/>
          </a:prstGeom>
          <a:noFill/>
        </p:spPr>
        <p:txBody>
          <a:bodyPr wrap="square" rtlCol="0">
            <a:spAutoFit/>
          </a:bodyPr>
          <a:lstStyle/>
          <a:p>
            <a:r>
              <a:rPr lang="es-ES" sz="6600" b="1" dirty="0">
                <a:solidFill>
                  <a:schemeClr val="accent6">
                    <a:lumMod val="60000"/>
                    <a:lumOff val="40000"/>
                  </a:schemeClr>
                </a:solidFill>
              </a:rPr>
              <a:t>HANDS ON</a:t>
            </a:r>
          </a:p>
        </p:txBody>
      </p:sp>
    </p:spTree>
    <p:extLst>
      <p:ext uri="{BB962C8B-B14F-4D97-AF65-F5344CB8AC3E}">
        <p14:creationId xmlns:p14="http://schemas.microsoft.com/office/powerpoint/2010/main" val="24416367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48EBC15-7AE2-3055-DC1C-DB257C050F2F}"/>
              </a:ext>
            </a:extLst>
          </p:cNvPr>
          <p:cNvSpPr>
            <a:spLocks noGrp="1"/>
          </p:cNvSpPr>
          <p:nvPr>
            <p:ph type="title"/>
          </p:nvPr>
        </p:nvSpPr>
        <p:spPr/>
        <p:txBody>
          <a:bodyPr/>
          <a:lstStyle/>
          <a:p>
            <a:r>
              <a:rPr lang="es-ES" dirty="0"/>
              <a:t>What is image arithmetic?</a:t>
            </a:r>
          </a:p>
        </p:txBody>
      </p:sp>
      <p:sp>
        <p:nvSpPr>
          <p:cNvPr id="3" name="Marcador de fecha 2">
            <a:extLst>
              <a:ext uri="{FF2B5EF4-FFF2-40B4-BE49-F238E27FC236}">
                <a16:creationId xmlns:a16="http://schemas.microsoft.com/office/drawing/2014/main" id="{2A5EAEC3-3B9F-0379-40D0-8EE84A1828F0}"/>
              </a:ext>
            </a:extLst>
          </p:cNvPr>
          <p:cNvSpPr>
            <a:spLocks noGrp="1"/>
          </p:cNvSpPr>
          <p:nvPr>
            <p:ph type="dt" sz="half" idx="10"/>
          </p:nvPr>
        </p:nvSpPr>
        <p:spPr/>
        <p:txBody>
          <a:bodyPr/>
          <a:lstStyle/>
          <a:p>
            <a:r>
              <a:rPr lang="es-ES"/>
              <a:t>Nombre del profesor</a:t>
            </a:r>
            <a:endParaRPr lang="es-ES" dirty="0"/>
          </a:p>
        </p:txBody>
      </p:sp>
      <p:sp>
        <p:nvSpPr>
          <p:cNvPr id="4" name="Marcador de número de diapositiva 3">
            <a:extLst>
              <a:ext uri="{FF2B5EF4-FFF2-40B4-BE49-F238E27FC236}">
                <a16:creationId xmlns:a16="http://schemas.microsoft.com/office/drawing/2014/main" id="{33291E68-B597-02FF-D12E-70E91267ED32}"/>
              </a:ext>
            </a:extLst>
          </p:cNvPr>
          <p:cNvSpPr>
            <a:spLocks noGrp="1"/>
          </p:cNvSpPr>
          <p:nvPr>
            <p:ph type="sldNum" sz="quarter" idx="12"/>
          </p:nvPr>
        </p:nvSpPr>
        <p:spPr/>
        <p:txBody>
          <a:bodyPr/>
          <a:lstStyle/>
          <a:p>
            <a:fld id="{782A4607-9936-4E24-98A0-335039E24A0B}" type="slidenum">
              <a:rPr lang="es-ES" smtClean="0"/>
              <a:pPr/>
              <a:t>13</a:t>
            </a:fld>
            <a:endParaRPr lang="es-ES"/>
          </a:p>
        </p:txBody>
      </p:sp>
      <p:sp>
        <p:nvSpPr>
          <p:cNvPr id="6" name="CuadroTexto 5">
            <a:extLst>
              <a:ext uri="{FF2B5EF4-FFF2-40B4-BE49-F238E27FC236}">
                <a16:creationId xmlns:a16="http://schemas.microsoft.com/office/drawing/2014/main" id="{8898B72C-AAC8-A119-C802-3F76600E8EFA}"/>
              </a:ext>
            </a:extLst>
          </p:cNvPr>
          <p:cNvSpPr txBox="1"/>
          <p:nvPr/>
        </p:nvSpPr>
        <p:spPr>
          <a:xfrm>
            <a:off x="158849" y="1422854"/>
            <a:ext cx="8418810" cy="5355312"/>
          </a:xfrm>
          <a:prstGeom prst="rect">
            <a:avLst/>
          </a:prstGeom>
          <a:noFill/>
        </p:spPr>
        <p:txBody>
          <a:bodyPr wrap="square" rtlCol="0">
            <a:spAutoFit/>
          </a:bodyPr>
          <a:lstStyle/>
          <a:p>
            <a:r>
              <a:rPr lang="en-US" dirty="0"/>
              <a:t>Image arithmetic is simply matrix addition</a:t>
            </a:r>
          </a:p>
          <a:p>
            <a:endParaRPr lang="en-US" dirty="0"/>
          </a:p>
          <a:p>
            <a:r>
              <a:rPr lang="en-US" dirty="0"/>
              <a:t>Let’s take a second and review some very basic linear algebra. Suppose we were to add the following two matrices:</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pPr algn="just"/>
            <a:r>
              <a:rPr lang="en-US" dirty="0"/>
              <a:t>So it’s obvious at this point that we all know basic arithmetic operations like addition and subtraction. But when working with images, </a:t>
            </a:r>
            <a:r>
              <a:rPr lang="en-US" i="1" dirty="0">
                <a:solidFill>
                  <a:srgbClr val="FF0000"/>
                </a:solidFill>
              </a:rPr>
              <a:t>we need to keep in mind the numerical limits of our color space and data type</a:t>
            </a:r>
            <a:r>
              <a:rPr lang="en-US" dirty="0"/>
              <a:t>.</a:t>
            </a:r>
            <a:endParaRPr lang="es-ES" dirty="0"/>
          </a:p>
        </p:txBody>
      </p:sp>
      <p:pic>
        <p:nvPicPr>
          <p:cNvPr id="8" name="Imagen 7">
            <a:extLst>
              <a:ext uri="{FF2B5EF4-FFF2-40B4-BE49-F238E27FC236}">
                <a16:creationId xmlns:a16="http://schemas.microsoft.com/office/drawing/2014/main" id="{0CB5FAAF-3D76-53C6-F566-C84584B437F8}"/>
              </a:ext>
            </a:extLst>
          </p:cNvPr>
          <p:cNvPicPr>
            <a:picLocks noChangeAspect="1"/>
          </p:cNvPicPr>
          <p:nvPr/>
        </p:nvPicPr>
        <p:blipFill>
          <a:blip r:embed="rId2"/>
          <a:stretch>
            <a:fillRect/>
          </a:stretch>
        </p:blipFill>
        <p:spPr>
          <a:xfrm>
            <a:off x="2598730" y="2757394"/>
            <a:ext cx="3801005" cy="1343212"/>
          </a:xfrm>
          <a:prstGeom prst="rect">
            <a:avLst/>
          </a:prstGeom>
        </p:spPr>
      </p:pic>
      <p:pic>
        <p:nvPicPr>
          <p:cNvPr id="10" name="Imagen 9">
            <a:extLst>
              <a:ext uri="{FF2B5EF4-FFF2-40B4-BE49-F238E27FC236}">
                <a16:creationId xmlns:a16="http://schemas.microsoft.com/office/drawing/2014/main" id="{17CD2F17-70D1-ED66-CC54-B4197994D57C}"/>
              </a:ext>
            </a:extLst>
          </p:cNvPr>
          <p:cNvPicPr>
            <a:picLocks noChangeAspect="1"/>
          </p:cNvPicPr>
          <p:nvPr/>
        </p:nvPicPr>
        <p:blipFill>
          <a:blip r:embed="rId3"/>
          <a:stretch>
            <a:fillRect/>
          </a:stretch>
        </p:blipFill>
        <p:spPr>
          <a:xfrm>
            <a:off x="1687990" y="4339740"/>
            <a:ext cx="6125430" cy="1543265"/>
          </a:xfrm>
          <a:prstGeom prst="rect">
            <a:avLst/>
          </a:prstGeom>
        </p:spPr>
      </p:pic>
    </p:spTree>
    <p:extLst>
      <p:ext uri="{BB962C8B-B14F-4D97-AF65-F5344CB8AC3E}">
        <p14:creationId xmlns:p14="http://schemas.microsoft.com/office/powerpoint/2010/main" val="28099498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B1D0BE8-EB32-4C1B-6A65-ECBC2F98F107}"/>
              </a:ext>
            </a:extLst>
          </p:cNvPr>
          <p:cNvSpPr>
            <a:spLocks noGrp="1"/>
          </p:cNvSpPr>
          <p:nvPr>
            <p:ph type="title"/>
          </p:nvPr>
        </p:nvSpPr>
        <p:spPr/>
        <p:txBody>
          <a:bodyPr/>
          <a:lstStyle/>
          <a:p>
            <a:r>
              <a:rPr lang="es-ES" dirty="0"/>
              <a:t>What is image arithmetic?</a:t>
            </a:r>
          </a:p>
        </p:txBody>
      </p:sp>
      <p:sp>
        <p:nvSpPr>
          <p:cNvPr id="3" name="Marcador de fecha 2">
            <a:extLst>
              <a:ext uri="{FF2B5EF4-FFF2-40B4-BE49-F238E27FC236}">
                <a16:creationId xmlns:a16="http://schemas.microsoft.com/office/drawing/2014/main" id="{E3CD205B-46BC-B3BA-1773-3A5D2F1CA252}"/>
              </a:ext>
            </a:extLst>
          </p:cNvPr>
          <p:cNvSpPr>
            <a:spLocks noGrp="1"/>
          </p:cNvSpPr>
          <p:nvPr>
            <p:ph type="dt" sz="half" idx="10"/>
          </p:nvPr>
        </p:nvSpPr>
        <p:spPr/>
        <p:txBody>
          <a:bodyPr/>
          <a:lstStyle/>
          <a:p>
            <a:r>
              <a:rPr lang="es-ES"/>
              <a:t>Nombre del profesor</a:t>
            </a:r>
            <a:endParaRPr lang="es-ES" dirty="0"/>
          </a:p>
        </p:txBody>
      </p:sp>
      <p:sp>
        <p:nvSpPr>
          <p:cNvPr id="4" name="Marcador de número de diapositiva 3">
            <a:extLst>
              <a:ext uri="{FF2B5EF4-FFF2-40B4-BE49-F238E27FC236}">
                <a16:creationId xmlns:a16="http://schemas.microsoft.com/office/drawing/2014/main" id="{80BD4DC1-C89E-552D-65DF-93A54415A822}"/>
              </a:ext>
            </a:extLst>
          </p:cNvPr>
          <p:cNvSpPr>
            <a:spLocks noGrp="1"/>
          </p:cNvSpPr>
          <p:nvPr>
            <p:ph type="sldNum" sz="quarter" idx="12"/>
          </p:nvPr>
        </p:nvSpPr>
        <p:spPr/>
        <p:txBody>
          <a:bodyPr/>
          <a:lstStyle/>
          <a:p>
            <a:fld id="{782A4607-9936-4E24-98A0-335039E24A0B}" type="slidenum">
              <a:rPr lang="es-ES" smtClean="0"/>
              <a:pPr/>
              <a:t>14</a:t>
            </a:fld>
            <a:endParaRPr lang="es-ES"/>
          </a:p>
        </p:txBody>
      </p:sp>
      <p:sp>
        <p:nvSpPr>
          <p:cNvPr id="7" name="CuadroTexto 6">
            <a:extLst>
              <a:ext uri="{FF2B5EF4-FFF2-40B4-BE49-F238E27FC236}">
                <a16:creationId xmlns:a16="http://schemas.microsoft.com/office/drawing/2014/main" id="{587557C0-0019-E42D-D98F-C92F4DBFA59D}"/>
              </a:ext>
            </a:extLst>
          </p:cNvPr>
          <p:cNvSpPr txBox="1"/>
          <p:nvPr/>
        </p:nvSpPr>
        <p:spPr>
          <a:xfrm>
            <a:off x="251520" y="1303940"/>
            <a:ext cx="8196660" cy="3262432"/>
          </a:xfrm>
          <a:prstGeom prst="rect">
            <a:avLst/>
          </a:prstGeom>
          <a:noFill/>
        </p:spPr>
        <p:txBody>
          <a:bodyPr wrap="square" rtlCol="0">
            <a:spAutoFit/>
          </a:bodyPr>
          <a:lstStyle/>
          <a:p>
            <a:r>
              <a:rPr lang="en-US" dirty="0"/>
              <a:t>RGB images have pixels that fall within the range [0, 255]. What happens if we examine a pixel with an intensity of 250 and try to add 10 to it?</a:t>
            </a:r>
          </a:p>
          <a:p>
            <a:endParaRPr lang="en-US" dirty="0"/>
          </a:p>
          <a:p>
            <a:r>
              <a:rPr lang="en-US" dirty="0"/>
              <a:t>Under normal arithmetic rules, we would end up with a value of 260. However, since we represent RGB images as 8-bit unsigned integers who can only take on values in the range [0, 255], </a:t>
            </a:r>
            <a:r>
              <a:rPr lang="en-US" i="1" dirty="0">
                <a:solidFill>
                  <a:srgbClr val="FF0000"/>
                </a:solidFill>
              </a:rPr>
              <a:t>260 is not a valid value</a:t>
            </a:r>
            <a:r>
              <a:rPr lang="en-US" dirty="0"/>
              <a:t>.</a:t>
            </a:r>
          </a:p>
          <a:p>
            <a:endParaRPr lang="en-US" dirty="0"/>
          </a:p>
          <a:p>
            <a:pPr algn="just"/>
            <a:r>
              <a:rPr lang="en-US" sz="2000" dirty="0"/>
              <a:t>However, be sure to keep in mind that there is a difference between OpenCV and NumPy addition. </a:t>
            </a:r>
            <a:r>
              <a:rPr lang="en-US" sz="2000" i="1" dirty="0">
                <a:solidFill>
                  <a:srgbClr val="FF0000"/>
                </a:solidFill>
              </a:rPr>
              <a:t>NumPy will perform modulus arithmetic and “</a:t>
            </a:r>
            <a:r>
              <a:rPr lang="en-US" sz="2000" dirty="0">
                <a:solidFill>
                  <a:srgbClr val="FF0000"/>
                </a:solidFill>
              </a:rPr>
              <a:t>wrap around.” </a:t>
            </a:r>
            <a:r>
              <a:rPr lang="en-US" sz="2000" dirty="0"/>
              <a:t>On the other hand, </a:t>
            </a:r>
            <a:r>
              <a:rPr lang="en-US" sz="2000" i="1" dirty="0">
                <a:solidFill>
                  <a:srgbClr val="FF0000"/>
                </a:solidFill>
              </a:rPr>
              <a:t>OpenCV will perform clipping</a:t>
            </a:r>
            <a:r>
              <a:rPr lang="en-US" sz="2000" i="1" dirty="0"/>
              <a:t> </a:t>
            </a:r>
            <a:r>
              <a:rPr lang="en-US" sz="2000" dirty="0"/>
              <a:t>and ensure pixel values never fall outside the range [0, 255].</a:t>
            </a:r>
            <a:endParaRPr lang="es-ES" sz="2000" dirty="0"/>
          </a:p>
        </p:txBody>
      </p:sp>
      <p:sp>
        <p:nvSpPr>
          <p:cNvPr id="8" name="CuadroTexto 7">
            <a:extLst>
              <a:ext uri="{FF2B5EF4-FFF2-40B4-BE49-F238E27FC236}">
                <a16:creationId xmlns:a16="http://schemas.microsoft.com/office/drawing/2014/main" id="{7ED61C3A-4ACA-6B5C-8A7A-4FC923C299DF}"/>
              </a:ext>
            </a:extLst>
          </p:cNvPr>
          <p:cNvSpPr txBox="1"/>
          <p:nvPr/>
        </p:nvSpPr>
        <p:spPr>
          <a:xfrm>
            <a:off x="329409" y="4630730"/>
            <a:ext cx="8485179" cy="923330"/>
          </a:xfrm>
          <a:prstGeom prst="rect">
            <a:avLst/>
          </a:prstGeom>
          <a:noFill/>
        </p:spPr>
        <p:txBody>
          <a:bodyPr wrap="square" rtlCol="0">
            <a:spAutoFit/>
          </a:bodyPr>
          <a:lstStyle/>
          <a:p>
            <a:r>
              <a:rPr lang="en-US" b="1" dirty="0"/>
              <a:t>NUMPY</a:t>
            </a:r>
          </a:p>
          <a:p>
            <a:r>
              <a:rPr lang="en-US" dirty="0"/>
              <a:t>modulus operation and “wrap around” Under modulus rules, adding 10 to 255 would simply wrap around to a value of 9. </a:t>
            </a:r>
            <a:r>
              <a:rPr lang="en-US" b="1" dirty="0"/>
              <a:t>260 </a:t>
            </a:r>
            <a:r>
              <a:rPr lang="en-US" b="1" dirty="0">
                <a:sym typeface="Wingdings" panose="05000000000000000000" pitchFamily="2" charset="2"/>
              </a:rPr>
              <a:t> 9</a:t>
            </a:r>
            <a:endParaRPr lang="es-ES" b="1" dirty="0"/>
          </a:p>
        </p:txBody>
      </p:sp>
      <p:sp>
        <p:nvSpPr>
          <p:cNvPr id="9" name="CuadroTexto 8">
            <a:extLst>
              <a:ext uri="{FF2B5EF4-FFF2-40B4-BE49-F238E27FC236}">
                <a16:creationId xmlns:a16="http://schemas.microsoft.com/office/drawing/2014/main" id="{71AF51A0-05F3-C838-B421-337DE61F7F74}"/>
              </a:ext>
            </a:extLst>
          </p:cNvPr>
          <p:cNvSpPr txBox="1"/>
          <p:nvPr/>
        </p:nvSpPr>
        <p:spPr>
          <a:xfrm>
            <a:off x="316588" y="5563248"/>
            <a:ext cx="7974510" cy="923330"/>
          </a:xfrm>
          <a:prstGeom prst="rect">
            <a:avLst/>
          </a:prstGeom>
          <a:noFill/>
        </p:spPr>
        <p:txBody>
          <a:bodyPr wrap="square" rtlCol="0">
            <a:spAutoFit/>
          </a:bodyPr>
          <a:lstStyle/>
          <a:p>
            <a:r>
              <a:rPr lang="en-US" b="1" dirty="0"/>
              <a:t>OPENCV</a:t>
            </a:r>
          </a:p>
          <a:p>
            <a:r>
              <a:rPr lang="en-US" dirty="0"/>
              <a:t>clipping all pixels to have a minimum value of 0 and a maximum value of 255. </a:t>
            </a:r>
            <a:r>
              <a:rPr lang="en-US" b="1" dirty="0"/>
              <a:t>260 </a:t>
            </a:r>
            <a:r>
              <a:rPr lang="en-US" b="1" dirty="0">
                <a:sym typeface="Wingdings" panose="05000000000000000000" pitchFamily="2" charset="2"/>
              </a:rPr>
              <a:t> 255</a:t>
            </a:r>
            <a:endParaRPr lang="es-ES" b="1" dirty="0"/>
          </a:p>
        </p:txBody>
      </p:sp>
    </p:spTree>
    <p:extLst>
      <p:ext uri="{BB962C8B-B14F-4D97-AF65-F5344CB8AC3E}">
        <p14:creationId xmlns:p14="http://schemas.microsoft.com/office/powerpoint/2010/main" val="31197982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6039814-D811-F099-64B8-9A2C93085325}"/>
              </a:ext>
            </a:extLst>
          </p:cNvPr>
          <p:cNvSpPr>
            <a:spLocks noGrp="1"/>
          </p:cNvSpPr>
          <p:nvPr>
            <p:ph type="title"/>
          </p:nvPr>
        </p:nvSpPr>
        <p:spPr/>
        <p:txBody>
          <a:bodyPr/>
          <a:lstStyle/>
          <a:p>
            <a:r>
              <a:rPr lang="es-ES" dirty="0"/>
              <a:t>What is image arithmetic?</a:t>
            </a:r>
          </a:p>
        </p:txBody>
      </p:sp>
      <p:sp>
        <p:nvSpPr>
          <p:cNvPr id="3" name="Marcador de fecha 2">
            <a:extLst>
              <a:ext uri="{FF2B5EF4-FFF2-40B4-BE49-F238E27FC236}">
                <a16:creationId xmlns:a16="http://schemas.microsoft.com/office/drawing/2014/main" id="{86D0F1FC-B99B-6DA5-1E47-0C51058510B7}"/>
              </a:ext>
            </a:extLst>
          </p:cNvPr>
          <p:cNvSpPr>
            <a:spLocks noGrp="1"/>
          </p:cNvSpPr>
          <p:nvPr>
            <p:ph type="dt" sz="half" idx="10"/>
          </p:nvPr>
        </p:nvSpPr>
        <p:spPr/>
        <p:txBody>
          <a:bodyPr/>
          <a:lstStyle/>
          <a:p>
            <a:r>
              <a:rPr lang="es-ES"/>
              <a:t>Nombre del profesor</a:t>
            </a:r>
            <a:endParaRPr lang="es-ES" dirty="0"/>
          </a:p>
        </p:txBody>
      </p:sp>
      <p:sp>
        <p:nvSpPr>
          <p:cNvPr id="4" name="Marcador de número de diapositiva 3">
            <a:extLst>
              <a:ext uri="{FF2B5EF4-FFF2-40B4-BE49-F238E27FC236}">
                <a16:creationId xmlns:a16="http://schemas.microsoft.com/office/drawing/2014/main" id="{7C073EB1-041C-E54D-4463-3C4C292B7DCA}"/>
              </a:ext>
            </a:extLst>
          </p:cNvPr>
          <p:cNvSpPr>
            <a:spLocks noGrp="1"/>
          </p:cNvSpPr>
          <p:nvPr>
            <p:ph type="sldNum" sz="quarter" idx="12"/>
          </p:nvPr>
        </p:nvSpPr>
        <p:spPr/>
        <p:txBody>
          <a:bodyPr/>
          <a:lstStyle/>
          <a:p>
            <a:fld id="{782A4607-9936-4E24-98A0-335039E24A0B}" type="slidenum">
              <a:rPr lang="es-ES" smtClean="0"/>
              <a:pPr/>
              <a:t>15</a:t>
            </a:fld>
            <a:endParaRPr lang="es-ES"/>
          </a:p>
        </p:txBody>
      </p:sp>
      <p:sp>
        <p:nvSpPr>
          <p:cNvPr id="5" name="Marcador de texto 4">
            <a:extLst>
              <a:ext uri="{FF2B5EF4-FFF2-40B4-BE49-F238E27FC236}">
                <a16:creationId xmlns:a16="http://schemas.microsoft.com/office/drawing/2014/main" id="{E8445287-7A73-F174-1E9A-FEA91AD61547}"/>
              </a:ext>
            </a:extLst>
          </p:cNvPr>
          <p:cNvSpPr>
            <a:spLocks noGrp="1"/>
          </p:cNvSpPr>
          <p:nvPr>
            <p:ph type="body" sz="quarter" idx="13"/>
          </p:nvPr>
        </p:nvSpPr>
        <p:spPr/>
        <p:txBody>
          <a:bodyPr/>
          <a:lstStyle/>
          <a:p>
            <a:r>
              <a:rPr lang="en-US" dirty="0"/>
              <a:t>perform modulus arithmetic and “wrap around.” </a:t>
            </a:r>
            <a:endParaRPr lang="es-ES" dirty="0"/>
          </a:p>
        </p:txBody>
      </p:sp>
      <p:pic>
        <p:nvPicPr>
          <p:cNvPr id="7" name="Imagen 6">
            <a:extLst>
              <a:ext uri="{FF2B5EF4-FFF2-40B4-BE49-F238E27FC236}">
                <a16:creationId xmlns:a16="http://schemas.microsoft.com/office/drawing/2014/main" id="{585F6702-93AA-009D-CA2F-F5CDB213ED52}"/>
              </a:ext>
            </a:extLst>
          </p:cNvPr>
          <p:cNvPicPr>
            <a:picLocks noChangeAspect="1"/>
          </p:cNvPicPr>
          <p:nvPr/>
        </p:nvPicPr>
        <p:blipFill>
          <a:blip r:embed="rId2"/>
          <a:stretch>
            <a:fillRect/>
          </a:stretch>
        </p:blipFill>
        <p:spPr>
          <a:xfrm>
            <a:off x="549565" y="1818310"/>
            <a:ext cx="7531905" cy="3872486"/>
          </a:xfrm>
          <a:prstGeom prst="rect">
            <a:avLst/>
          </a:prstGeom>
        </p:spPr>
      </p:pic>
    </p:spTree>
    <p:extLst>
      <p:ext uri="{BB962C8B-B14F-4D97-AF65-F5344CB8AC3E}">
        <p14:creationId xmlns:p14="http://schemas.microsoft.com/office/powerpoint/2010/main" val="1585308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C03A007-24A9-25D3-08AA-2ACD8D15BD8C}"/>
              </a:ext>
            </a:extLst>
          </p:cNvPr>
          <p:cNvSpPr>
            <a:spLocks noGrp="1"/>
          </p:cNvSpPr>
          <p:nvPr>
            <p:ph type="title"/>
          </p:nvPr>
        </p:nvSpPr>
        <p:spPr/>
        <p:txBody>
          <a:bodyPr/>
          <a:lstStyle/>
          <a:p>
            <a:r>
              <a:rPr lang="es-ES" dirty="0"/>
              <a:t>What is image arithmetic?</a:t>
            </a:r>
          </a:p>
        </p:txBody>
      </p:sp>
      <p:sp>
        <p:nvSpPr>
          <p:cNvPr id="3" name="Marcador de fecha 2">
            <a:extLst>
              <a:ext uri="{FF2B5EF4-FFF2-40B4-BE49-F238E27FC236}">
                <a16:creationId xmlns:a16="http://schemas.microsoft.com/office/drawing/2014/main" id="{D0DC2570-15C4-5658-EA14-493EF1E2017A}"/>
              </a:ext>
            </a:extLst>
          </p:cNvPr>
          <p:cNvSpPr>
            <a:spLocks noGrp="1"/>
          </p:cNvSpPr>
          <p:nvPr>
            <p:ph type="dt" sz="half" idx="10"/>
          </p:nvPr>
        </p:nvSpPr>
        <p:spPr/>
        <p:txBody>
          <a:bodyPr/>
          <a:lstStyle/>
          <a:p>
            <a:r>
              <a:rPr lang="es-ES"/>
              <a:t>Nombre del profesor</a:t>
            </a:r>
            <a:endParaRPr lang="es-ES" dirty="0"/>
          </a:p>
        </p:txBody>
      </p:sp>
      <p:sp>
        <p:nvSpPr>
          <p:cNvPr id="4" name="Marcador de número de diapositiva 3">
            <a:extLst>
              <a:ext uri="{FF2B5EF4-FFF2-40B4-BE49-F238E27FC236}">
                <a16:creationId xmlns:a16="http://schemas.microsoft.com/office/drawing/2014/main" id="{D2786C1A-F7C2-4D07-979D-DA644F56B5AD}"/>
              </a:ext>
            </a:extLst>
          </p:cNvPr>
          <p:cNvSpPr>
            <a:spLocks noGrp="1"/>
          </p:cNvSpPr>
          <p:nvPr>
            <p:ph type="sldNum" sz="quarter" idx="12"/>
          </p:nvPr>
        </p:nvSpPr>
        <p:spPr/>
        <p:txBody>
          <a:bodyPr/>
          <a:lstStyle/>
          <a:p>
            <a:fld id="{782A4607-9936-4E24-98A0-335039E24A0B}" type="slidenum">
              <a:rPr lang="es-ES" smtClean="0"/>
              <a:pPr/>
              <a:t>16</a:t>
            </a:fld>
            <a:endParaRPr lang="es-ES"/>
          </a:p>
        </p:txBody>
      </p:sp>
      <p:pic>
        <p:nvPicPr>
          <p:cNvPr id="7" name="Imagen 6">
            <a:extLst>
              <a:ext uri="{FF2B5EF4-FFF2-40B4-BE49-F238E27FC236}">
                <a16:creationId xmlns:a16="http://schemas.microsoft.com/office/drawing/2014/main" id="{107F1283-53EC-0891-FFB3-189CED1C1067}"/>
              </a:ext>
            </a:extLst>
          </p:cNvPr>
          <p:cNvPicPr>
            <a:picLocks noChangeAspect="1"/>
          </p:cNvPicPr>
          <p:nvPr/>
        </p:nvPicPr>
        <p:blipFill>
          <a:blip r:embed="rId2"/>
          <a:stretch>
            <a:fillRect/>
          </a:stretch>
        </p:blipFill>
        <p:spPr>
          <a:xfrm>
            <a:off x="1156725" y="1228045"/>
            <a:ext cx="6089983" cy="4724246"/>
          </a:xfrm>
          <a:prstGeom prst="rect">
            <a:avLst/>
          </a:prstGeom>
        </p:spPr>
      </p:pic>
    </p:spTree>
    <p:extLst>
      <p:ext uri="{BB962C8B-B14F-4D97-AF65-F5344CB8AC3E}">
        <p14:creationId xmlns:p14="http://schemas.microsoft.com/office/powerpoint/2010/main" val="18604647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4BF37BC-290B-7C29-2923-4A128037372F}"/>
              </a:ext>
            </a:extLst>
          </p:cNvPr>
          <p:cNvSpPr>
            <a:spLocks noGrp="1"/>
          </p:cNvSpPr>
          <p:nvPr>
            <p:ph type="title"/>
          </p:nvPr>
        </p:nvSpPr>
        <p:spPr/>
        <p:txBody>
          <a:bodyPr/>
          <a:lstStyle/>
          <a:p>
            <a:r>
              <a:rPr lang="es-ES" dirty="0"/>
              <a:t>What is image arithmetic?</a:t>
            </a:r>
          </a:p>
        </p:txBody>
      </p:sp>
      <p:sp>
        <p:nvSpPr>
          <p:cNvPr id="3" name="Marcador de fecha 2">
            <a:extLst>
              <a:ext uri="{FF2B5EF4-FFF2-40B4-BE49-F238E27FC236}">
                <a16:creationId xmlns:a16="http://schemas.microsoft.com/office/drawing/2014/main" id="{123E9337-A42A-9804-A6E9-2C0AF81358A6}"/>
              </a:ext>
            </a:extLst>
          </p:cNvPr>
          <p:cNvSpPr>
            <a:spLocks noGrp="1"/>
          </p:cNvSpPr>
          <p:nvPr>
            <p:ph type="dt" sz="half" idx="10"/>
          </p:nvPr>
        </p:nvSpPr>
        <p:spPr/>
        <p:txBody>
          <a:bodyPr/>
          <a:lstStyle/>
          <a:p>
            <a:r>
              <a:rPr lang="es-ES"/>
              <a:t>Nombre del profesor</a:t>
            </a:r>
            <a:endParaRPr lang="es-ES" dirty="0"/>
          </a:p>
        </p:txBody>
      </p:sp>
      <p:sp>
        <p:nvSpPr>
          <p:cNvPr id="4" name="Marcador de número de diapositiva 3">
            <a:extLst>
              <a:ext uri="{FF2B5EF4-FFF2-40B4-BE49-F238E27FC236}">
                <a16:creationId xmlns:a16="http://schemas.microsoft.com/office/drawing/2014/main" id="{C7FC536D-C38C-DBA8-A029-F09B51A8B12C}"/>
              </a:ext>
            </a:extLst>
          </p:cNvPr>
          <p:cNvSpPr>
            <a:spLocks noGrp="1"/>
          </p:cNvSpPr>
          <p:nvPr>
            <p:ph type="sldNum" sz="quarter" idx="12"/>
          </p:nvPr>
        </p:nvSpPr>
        <p:spPr/>
        <p:txBody>
          <a:bodyPr/>
          <a:lstStyle/>
          <a:p>
            <a:fld id="{782A4607-9936-4E24-98A0-335039E24A0B}" type="slidenum">
              <a:rPr lang="es-ES" smtClean="0"/>
              <a:pPr/>
              <a:t>17</a:t>
            </a:fld>
            <a:endParaRPr lang="es-ES"/>
          </a:p>
        </p:txBody>
      </p:sp>
      <p:pic>
        <p:nvPicPr>
          <p:cNvPr id="7" name="Imagen 6">
            <a:extLst>
              <a:ext uri="{FF2B5EF4-FFF2-40B4-BE49-F238E27FC236}">
                <a16:creationId xmlns:a16="http://schemas.microsoft.com/office/drawing/2014/main" id="{11EF73E7-1BCA-FBF2-4E34-87B9358B7504}"/>
              </a:ext>
            </a:extLst>
          </p:cNvPr>
          <p:cNvPicPr>
            <a:picLocks noChangeAspect="1"/>
          </p:cNvPicPr>
          <p:nvPr/>
        </p:nvPicPr>
        <p:blipFill>
          <a:blip r:embed="rId2"/>
          <a:stretch>
            <a:fillRect/>
          </a:stretch>
        </p:blipFill>
        <p:spPr>
          <a:xfrm>
            <a:off x="1004935" y="1378302"/>
            <a:ext cx="5942001" cy="5037579"/>
          </a:xfrm>
          <a:prstGeom prst="rect">
            <a:avLst/>
          </a:prstGeom>
        </p:spPr>
      </p:pic>
    </p:spTree>
    <p:extLst>
      <p:ext uri="{BB962C8B-B14F-4D97-AF65-F5344CB8AC3E}">
        <p14:creationId xmlns:p14="http://schemas.microsoft.com/office/powerpoint/2010/main" val="2100568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DFC0A78-D731-6DD1-8A2F-9EB5A0367E90}"/>
              </a:ext>
            </a:extLst>
          </p:cNvPr>
          <p:cNvSpPr>
            <a:spLocks noGrp="1"/>
          </p:cNvSpPr>
          <p:nvPr>
            <p:ph type="title"/>
          </p:nvPr>
        </p:nvSpPr>
        <p:spPr/>
        <p:txBody>
          <a:bodyPr/>
          <a:lstStyle/>
          <a:p>
            <a:r>
              <a:rPr lang="es-ES" dirty="0"/>
              <a:t>What is image arithmetic?</a:t>
            </a:r>
          </a:p>
        </p:txBody>
      </p:sp>
      <p:sp>
        <p:nvSpPr>
          <p:cNvPr id="3" name="Marcador de fecha 2">
            <a:extLst>
              <a:ext uri="{FF2B5EF4-FFF2-40B4-BE49-F238E27FC236}">
                <a16:creationId xmlns:a16="http://schemas.microsoft.com/office/drawing/2014/main" id="{2AB1E054-37EB-A98F-3EA6-AFE9104A794D}"/>
              </a:ext>
            </a:extLst>
          </p:cNvPr>
          <p:cNvSpPr>
            <a:spLocks noGrp="1"/>
          </p:cNvSpPr>
          <p:nvPr>
            <p:ph type="dt" sz="half" idx="10"/>
          </p:nvPr>
        </p:nvSpPr>
        <p:spPr/>
        <p:txBody>
          <a:bodyPr/>
          <a:lstStyle/>
          <a:p>
            <a:r>
              <a:rPr lang="es-ES"/>
              <a:t>Nombre del profesor</a:t>
            </a:r>
            <a:endParaRPr lang="es-ES" dirty="0"/>
          </a:p>
        </p:txBody>
      </p:sp>
      <p:sp>
        <p:nvSpPr>
          <p:cNvPr id="4" name="Marcador de número de diapositiva 3">
            <a:extLst>
              <a:ext uri="{FF2B5EF4-FFF2-40B4-BE49-F238E27FC236}">
                <a16:creationId xmlns:a16="http://schemas.microsoft.com/office/drawing/2014/main" id="{B25D7D00-864F-3053-6D8E-3C639D7DC1E4}"/>
              </a:ext>
            </a:extLst>
          </p:cNvPr>
          <p:cNvSpPr>
            <a:spLocks noGrp="1"/>
          </p:cNvSpPr>
          <p:nvPr>
            <p:ph type="sldNum" sz="quarter" idx="12"/>
          </p:nvPr>
        </p:nvSpPr>
        <p:spPr/>
        <p:txBody>
          <a:bodyPr/>
          <a:lstStyle/>
          <a:p>
            <a:fld id="{782A4607-9936-4E24-98A0-335039E24A0B}" type="slidenum">
              <a:rPr lang="es-ES" smtClean="0"/>
              <a:pPr/>
              <a:t>18</a:t>
            </a:fld>
            <a:endParaRPr lang="es-ES"/>
          </a:p>
        </p:txBody>
      </p:sp>
      <p:sp>
        <p:nvSpPr>
          <p:cNvPr id="6" name="CuadroTexto 5">
            <a:extLst>
              <a:ext uri="{FF2B5EF4-FFF2-40B4-BE49-F238E27FC236}">
                <a16:creationId xmlns:a16="http://schemas.microsoft.com/office/drawing/2014/main" id="{7FD12F0A-DA67-95FE-42A6-100C923574BF}"/>
              </a:ext>
            </a:extLst>
          </p:cNvPr>
          <p:cNvSpPr txBox="1"/>
          <p:nvPr/>
        </p:nvSpPr>
        <p:spPr>
          <a:xfrm>
            <a:off x="2067465" y="2821840"/>
            <a:ext cx="4401910" cy="923330"/>
          </a:xfrm>
          <a:prstGeom prst="rect">
            <a:avLst/>
          </a:prstGeom>
          <a:noFill/>
        </p:spPr>
        <p:txBody>
          <a:bodyPr wrap="square" rtlCol="0">
            <a:spAutoFit/>
          </a:bodyPr>
          <a:lstStyle/>
          <a:p>
            <a:r>
              <a:rPr lang="es-ES" sz="5400" b="1" dirty="0">
                <a:solidFill>
                  <a:schemeClr val="accent6">
                    <a:lumMod val="60000"/>
                    <a:lumOff val="40000"/>
                  </a:schemeClr>
                </a:solidFill>
              </a:rPr>
              <a:t>HANDS ON</a:t>
            </a:r>
          </a:p>
        </p:txBody>
      </p:sp>
    </p:spTree>
    <p:extLst>
      <p:ext uri="{BB962C8B-B14F-4D97-AF65-F5344CB8AC3E}">
        <p14:creationId xmlns:p14="http://schemas.microsoft.com/office/powerpoint/2010/main" val="13858869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46FFA94-1B47-239C-23AC-8BE56ADEF43E}"/>
              </a:ext>
            </a:extLst>
          </p:cNvPr>
          <p:cNvSpPr>
            <a:spLocks noGrp="1"/>
          </p:cNvSpPr>
          <p:nvPr>
            <p:ph type="title"/>
          </p:nvPr>
        </p:nvSpPr>
        <p:spPr/>
        <p:txBody>
          <a:bodyPr/>
          <a:lstStyle/>
          <a:p>
            <a:r>
              <a:rPr lang="es-ES" dirty="0"/>
              <a:t>Resize Image</a:t>
            </a:r>
          </a:p>
        </p:txBody>
      </p:sp>
      <p:sp>
        <p:nvSpPr>
          <p:cNvPr id="3" name="Marcador de fecha 2">
            <a:extLst>
              <a:ext uri="{FF2B5EF4-FFF2-40B4-BE49-F238E27FC236}">
                <a16:creationId xmlns:a16="http://schemas.microsoft.com/office/drawing/2014/main" id="{7FCB90D4-530B-0CA5-B02C-38E07587DE3C}"/>
              </a:ext>
            </a:extLst>
          </p:cNvPr>
          <p:cNvSpPr>
            <a:spLocks noGrp="1"/>
          </p:cNvSpPr>
          <p:nvPr>
            <p:ph type="dt" sz="half" idx="10"/>
          </p:nvPr>
        </p:nvSpPr>
        <p:spPr/>
        <p:txBody>
          <a:bodyPr/>
          <a:lstStyle/>
          <a:p>
            <a:r>
              <a:rPr lang="es-ES"/>
              <a:t>Nombre del profesor</a:t>
            </a:r>
            <a:endParaRPr lang="es-ES" dirty="0"/>
          </a:p>
        </p:txBody>
      </p:sp>
      <p:sp>
        <p:nvSpPr>
          <p:cNvPr id="4" name="Marcador de número de diapositiva 3">
            <a:extLst>
              <a:ext uri="{FF2B5EF4-FFF2-40B4-BE49-F238E27FC236}">
                <a16:creationId xmlns:a16="http://schemas.microsoft.com/office/drawing/2014/main" id="{F141578C-26EA-4785-E203-40B6AA93820C}"/>
              </a:ext>
            </a:extLst>
          </p:cNvPr>
          <p:cNvSpPr>
            <a:spLocks noGrp="1"/>
          </p:cNvSpPr>
          <p:nvPr>
            <p:ph type="sldNum" sz="quarter" idx="12"/>
          </p:nvPr>
        </p:nvSpPr>
        <p:spPr/>
        <p:txBody>
          <a:bodyPr/>
          <a:lstStyle/>
          <a:p>
            <a:fld id="{782A4607-9936-4E24-98A0-335039E24A0B}" type="slidenum">
              <a:rPr lang="es-ES" smtClean="0"/>
              <a:pPr/>
              <a:t>19</a:t>
            </a:fld>
            <a:endParaRPr lang="es-ES"/>
          </a:p>
        </p:txBody>
      </p:sp>
      <p:sp>
        <p:nvSpPr>
          <p:cNvPr id="5" name="Marcador de texto 4">
            <a:extLst>
              <a:ext uri="{FF2B5EF4-FFF2-40B4-BE49-F238E27FC236}">
                <a16:creationId xmlns:a16="http://schemas.microsoft.com/office/drawing/2014/main" id="{4B15171F-2E6E-F10F-1129-B47A55036B8F}"/>
              </a:ext>
            </a:extLst>
          </p:cNvPr>
          <p:cNvSpPr>
            <a:spLocks noGrp="1"/>
          </p:cNvSpPr>
          <p:nvPr>
            <p:ph type="body" sz="quarter" idx="13"/>
          </p:nvPr>
        </p:nvSpPr>
        <p:spPr/>
        <p:txBody>
          <a:bodyPr/>
          <a:lstStyle/>
          <a:p>
            <a:r>
              <a:rPr lang="es-ES" dirty="0"/>
              <a:t>Interpolation</a:t>
            </a:r>
          </a:p>
        </p:txBody>
      </p:sp>
      <p:sp>
        <p:nvSpPr>
          <p:cNvPr id="8" name="CuadroTexto 7">
            <a:extLst>
              <a:ext uri="{FF2B5EF4-FFF2-40B4-BE49-F238E27FC236}">
                <a16:creationId xmlns:a16="http://schemas.microsoft.com/office/drawing/2014/main" id="{4CF9A258-99D8-4FA0-1A1F-D2E9F58BE5EE}"/>
              </a:ext>
            </a:extLst>
          </p:cNvPr>
          <p:cNvSpPr txBox="1"/>
          <p:nvPr/>
        </p:nvSpPr>
        <p:spPr>
          <a:xfrm>
            <a:off x="251520" y="1835205"/>
            <a:ext cx="8418810" cy="1200329"/>
          </a:xfrm>
          <a:prstGeom prst="rect">
            <a:avLst/>
          </a:prstGeom>
          <a:noFill/>
        </p:spPr>
        <p:txBody>
          <a:bodyPr wrap="square" rtlCol="0">
            <a:spAutoFit/>
          </a:bodyPr>
          <a:lstStyle/>
          <a:p>
            <a:r>
              <a:rPr lang="en-US" dirty="0"/>
              <a:t>A method of constructing new data points within the range of a discrete set of known data points.</a:t>
            </a:r>
          </a:p>
          <a:p>
            <a:endParaRPr lang="en-US" dirty="0"/>
          </a:p>
          <a:p>
            <a:r>
              <a:rPr lang="en-US" dirty="0"/>
              <a:t>— Interpolation, Wikipedia</a:t>
            </a:r>
            <a:endParaRPr lang="es-ES" dirty="0"/>
          </a:p>
        </p:txBody>
      </p:sp>
      <p:pic>
        <p:nvPicPr>
          <p:cNvPr id="10" name="Imagen 9">
            <a:extLst>
              <a:ext uri="{FF2B5EF4-FFF2-40B4-BE49-F238E27FC236}">
                <a16:creationId xmlns:a16="http://schemas.microsoft.com/office/drawing/2014/main" id="{E871F8FC-80E0-C1D1-410E-B55576A66A7C}"/>
              </a:ext>
            </a:extLst>
          </p:cNvPr>
          <p:cNvPicPr>
            <a:picLocks noChangeAspect="1"/>
          </p:cNvPicPr>
          <p:nvPr/>
        </p:nvPicPr>
        <p:blipFill>
          <a:blip r:embed="rId2"/>
          <a:stretch>
            <a:fillRect/>
          </a:stretch>
        </p:blipFill>
        <p:spPr>
          <a:xfrm>
            <a:off x="743622" y="3143955"/>
            <a:ext cx="7656753" cy="3009181"/>
          </a:xfrm>
          <a:prstGeom prst="rect">
            <a:avLst/>
          </a:prstGeom>
        </p:spPr>
      </p:pic>
    </p:spTree>
    <p:extLst>
      <p:ext uri="{BB962C8B-B14F-4D97-AF65-F5344CB8AC3E}">
        <p14:creationId xmlns:p14="http://schemas.microsoft.com/office/powerpoint/2010/main" val="27275547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1 Imagen"/>
          <p:cNvPicPr>
            <a:picLocks noChangeAspect="1"/>
          </p:cNvPicPr>
          <p:nvPr/>
        </p:nvPicPr>
        <p:blipFill>
          <a:blip r:embed="rId3" cstate="print">
            <a:grayscl/>
            <a:extLst>
              <a:ext uri="{28A0092B-C50C-407E-A947-70E740481C1C}">
                <a14:useLocalDpi xmlns:a14="http://schemas.microsoft.com/office/drawing/2010/main" val="0"/>
              </a:ext>
            </a:extLst>
          </a:blip>
          <a:stretch>
            <a:fillRect/>
          </a:stretch>
        </p:blipFill>
        <p:spPr>
          <a:xfrm>
            <a:off x="4085945" y="1059881"/>
            <a:ext cx="964965" cy="964965"/>
          </a:xfrm>
          <a:prstGeom prst="rect">
            <a:avLst/>
          </a:prstGeom>
        </p:spPr>
      </p:pic>
      <p:sp>
        <p:nvSpPr>
          <p:cNvPr id="7" name="6 Marcador de fecha"/>
          <p:cNvSpPr>
            <a:spLocks noGrp="1"/>
          </p:cNvSpPr>
          <p:nvPr>
            <p:ph type="dt" sz="half" idx="10"/>
          </p:nvPr>
        </p:nvSpPr>
        <p:spPr/>
        <p:txBody>
          <a:bodyPr/>
          <a:lstStyle/>
          <a:p>
            <a:r>
              <a:rPr lang="es-ES"/>
              <a:t>Nombre del profesor</a:t>
            </a:r>
            <a:endParaRPr lang="es-ES" dirty="0"/>
          </a:p>
        </p:txBody>
      </p:sp>
      <p:grpSp>
        <p:nvGrpSpPr>
          <p:cNvPr id="16" name="15 Grupo"/>
          <p:cNvGrpSpPr/>
          <p:nvPr/>
        </p:nvGrpSpPr>
        <p:grpSpPr>
          <a:xfrm>
            <a:off x="985961" y="4023068"/>
            <a:ext cx="807083" cy="1480329"/>
            <a:chOff x="3175273" y="1589719"/>
            <a:chExt cx="1076111" cy="1973772"/>
          </a:xfrm>
        </p:grpSpPr>
        <p:pic>
          <p:nvPicPr>
            <p:cNvPr id="2057" name="Picture 9"/>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175273" y="1589719"/>
              <a:ext cx="1076111" cy="19737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344268" y="2276561"/>
              <a:ext cx="738120" cy="4326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17" name="16 Grupo"/>
          <p:cNvGrpSpPr/>
          <p:nvPr/>
        </p:nvGrpSpPr>
        <p:grpSpPr>
          <a:xfrm>
            <a:off x="1860197" y="4026086"/>
            <a:ext cx="1319383" cy="1500398"/>
            <a:chOff x="4235694" y="1593738"/>
            <a:chExt cx="1759177" cy="2000531"/>
          </a:xfrm>
        </p:grpSpPr>
        <p:pic>
          <p:nvPicPr>
            <p:cNvPr id="1026"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35694" y="1593738"/>
              <a:ext cx="1700014" cy="17000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4 CuadroTexto"/>
            <p:cNvSpPr txBox="1"/>
            <p:nvPr/>
          </p:nvSpPr>
          <p:spPr>
            <a:xfrm>
              <a:off x="4404265" y="3255714"/>
              <a:ext cx="1590606" cy="338555"/>
            </a:xfrm>
            <a:prstGeom prst="rect">
              <a:avLst/>
            </a:prstGeom>
            <a:noFill/>
          </p:spPr>
          <p:txBody>
            <a:bodyPr wrap="none" rtlCol="0">
              <a:spAutoFit/>
            </a:bodyPr>
            <a:lstStyle/>
            <a:p>
              <a:r>
                <a:rPr lang="es-ES" sz="1050" b="1" dirty="0"/>
                <a:t>Aula Virtual UIE</a:t>
              </a:r>
            </a:p>
          </p:txBody>
        </p:sp>
        <p:pic>
          <p:nvPicPr>
            <p:cNvPr id="23" name="Picture 2"/>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572000" y="2462795"/>
              <a:ext cx="396044" cy="2321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2055" name="Picture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393572" y="1923981"/>
            <a:ext cx="1215155" cy="14956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 name="Picture 2"/>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743779" y="1727711"/>
            <a:ext cx="403245" cy="3566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772546" y="1636295"/>
            <a:ext cx="304917" cy="3273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9" name="Picture 11"/>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5995031" y="2119429"/>
            <a:ext cx="1857447" cy="1300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66" name="Picture 18"/>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6521282" y="4142782"/>
            <a:ext cx="805611" cy="1446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9" name="Picture 2"/>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721454" y="3788759"/>
            <a:ext cx="403245" cy="3566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0" name="Picture 3"/>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772546" y="3795899"/>
            <a:ext cx="304917" cy="3273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8" name="27 Flecha curvada hacia arriba"/>
          <p:cNvSpPr/>
          <p:nvPr/>
        </p:nvSpPr>
        <p:spPr>
          <a:xfrm rot="17232953">
            <a:off x="7198502" y="3753724"/>
            <a:ext cx="1277655" cy="505379"/>
          </a:xfrm>
          <a:prstGeom prst="curvedUp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solidFill>
                <a:schemeClr val="tx1"/>
              </a:solidFill>
            </a:endParaRPr>
          </a:p>
        </p:txBody>
      </p:sp>
      <p:pic>
        <p:nvPicPr>
          <p:cNvPr id="24" name="Picture 3"/>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252868" y="3788758"/>
            <a:ext cx="304917" cy="3273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Marcador de número de diapositiva 2">
            <a:extLst>
              <a:ext uri="{FF2B5EF4-FFF2-40B4-BE49-F238E27FC236}">
                <a16:creationId xmlns:a16="http://schemas.microsoft.com/office/drawing/2014/main" id="{22F78D5C-0C47-5050-7F1C-BFA1A22EDB59}"/>
              </a:ext>
            </a:extLst>
          </p:cNvPr>
          <p:cNvSpPr>
            <a:spLocks noGrp="1"/>
          </p:cNvSpPr>
          <p:nvPr>
            <p:ph type="sldNum" sz="quarter" idx="12"/>
          </p:nvPr>
        </p:nvSpPr>
        <p:spPr/>
        <p:txBody>
          <a:bodyPr/>
          <a:lstStyle/>
          <a:p>
            <a:fld id="{782A4607-9936-4E24-98A0-335039E24A0B}" type="slidenum">
              <a:rPr lang="es-ES" smtClean="0"/>
              <a:pPr/>
              <a:t>2</a:t>
            </a:fld>
            <a:endParaRPr lang="es-ES" dirty="0"/>
          </a:p>
        </p:txBody>
      </p:sp>
    </p:spTree>
    <p:extLst>
      <p:ext uri="{BB962C8B-B14F-4D97-AF65-F5344CB8AC3E}">
        <p14:creationId xmlns:p14="http://schemas.microsoft.com/office/powerpoint/2010/main" val="595029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500"/>
                                  </p:stCondLst>
                                  <p:childTnLst>
                                    <p:set>
                                      <p:cBhvr>
                                        <p:cTn id="10" dur="1" fill="hold">
                                          <p:stCondLst>
                                            <p:cond delay="0"/>
                                          </p:stCondLst>
                                        </p:cTn>
                                        <p:tgtEl>
                                          <p:spTgt spid="2055"/>
                                        </p:tgtEl>
                                        <p:attrNameLst>
                                          <p:attrName>style.visibility</p:attrName>
                                        </p:attrNameLst>
                                      </p:cBhvr>
                                      <p:to>
                                        <p:strVal val="visible"/>
                                      </p:to>
                                    </p:set>
                                    <p:animEffect transition="in" filter="fade">
                                      <p:cBhvr>
                                        <p:cTn id="11" dur="1000"/>
                                        <p:tgtEl>
                                          <p:spTgt spid="2055"/>
                                        </p:tgtEl>
                                      </p:cBhvr>
                                    </p:animEffect>
                                  </p:childTnLst>
                                </p:cTn>
                              </p:par>
                            </p:childTnLst>
                          </p:cTn>
                        </p:par>
                        <p:par>
                          <p:cTn id="12" fill="hold">
                            <p:stCondLst>
                              <p:cond delay="2000"/>
                            </p:stCondLst>
                            <p:childTnLst>
                              <p:par>
                                <p:cTn id="13" presetID="1" presetClass="entr" presetSubtype="0" fill="hold" nodeType="afterEffect">
                                  <p:stCondLst>
                                    <p:cond delay="250"/>
                                  </p:stCondLst>
                                  <p:childTnLst>
                                    <p:set>
                                      <p:cBhvr>
                                        <p:cTn id="14" dur="1" fill="hold">
                                          <p:stCondLst>
                                            <p:cond delay="0"/>
                                          </p:stCondLst>
                                        </p:cTn>
                                        <p:tgtEl>
                                          <p:spTgt spid="26"/>
                                        </p:tgtEl>
                                        <p:attrNameLst>
                                          <p:attrName>style.visibility</p:attrName>
                                        </p:attrNameLst>
                                      </p:cBhvr>
                                      <p:to>
                                        <p:strVal val="visible"/>
                                      </p:to>
                                    </p:set>
                                  </p:childTnLst>
                                </p:cTn>
                              </p:par>
                            </p:childTnLst>
                          </p:cTn>
                        </p:par>
                        <p:par>
                          <p:cTn id="15" fill="hold">
                            <p:stCondLst>
                              <p:cond delay="2250"/>
                            </p:stCondLst>
                            <p:childTnLst>
                              <p:par>
                                <p:cTn id="16" presetID="10" presetClass="entr" presetSubtype="0" fill="hold" nodeType="after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1000"/>
                                        <p:tgtEl>
                                          <p:spTgt spid="16"/>
                                        </p:tgtEl>
                                      </p:cBhvr>
                                    </p:animEffect>
                                  </p:childTnLst>
                                </p:cTn>
                              </p:par>
                              <p:par>
                                <p:cTn id="19" presetID="10" presetClass="entr" presetSubtype="0" fill="hold" nodeType="withEffect">
                                  <p:stCondLst>
                                    <p:cond delay="500"/>
                                  </p:stCondLst>
                                  <p:childTnLst>
                                    <p:set>
                                      <p:cBhvr>
                                        <p:cTn id="20" dur="1" fill="hold">
                                          <p:stCondLst>
                                            <p:cond delay="0"/>
                                          </p:stCondLst>
                                        </p:cTn>
                                        <p:tgtEl>
                                          <p:spTgt spid="17"/>
                                        </p:tgtEl>
                                        <p:attrNameLst>
                                          <p:attrName>style.visibility</p:attrName>
                                        </p:attrNameLst>
                                      </p:cBhvr>
                                      <p:to>
                                        <p:strVal val="visible"/>
                                      </p:to>
                                    </p:set>
                                    <p:animEffect transition="in" filter="fade">
                                      <p:cBhvr>
                                        <p:cTn id="21" dur="1000"/>
                                        <p:tgtEl>
                                          <p:spTgt spid="17"/>
                                        </p:tgtEl>
                                      </p:cBhvr>
                                    </p:animEffect>
                                  </p:childTnLst>
                                </p:cTn>
                              </p:par>
                            </p:childTnLst>
                          </p:cTn>
                        </p:par>
                        <p:par>
                          <p:cTn id="22" fill="hold">
                            <p:stCondLst>
                              <p:cond delay="3750"/>
                            </p:stCondLst>
                            <p:childTnLst>
                              <p:par>
                                <p:cTn id="23" presetID="1" presetClass="entr" presetSubtype="0" fill="hold" nodeType="afterEffect">
                                  <p:stCondLst>
                                    <p:cond delay="250"/>
                                  </p:stCondLst>
                                  <p:childTnLst>
                                    <p:set>
                                      <p:cBhvr>
                                        <p:cTn id="24" dur="1" fill="hold">
                                          <p:stCondLst>
                                            <p:cond delay="0"/>
                                          </p:stCondLst>
                                        </p:cTn>
                                        <p:tgtEl>
                                          <p:spTgt spid="49"/>
                                        </p:tgtEl>
                                        <p:attrNameLst>
                                          <p:attrName>style.visibility</p:attrName>
                                        </p:attrNameLst>
                                      </p:cBhvr>
                                      <p:to>
                                        <p:strVal val="visible"/>
                                      </p:to>
                                    </p:set>
                                  </p:childTnLst>
                                </p:cTn>
                              </p:par>
                            </p:childTnLst>
                          </p:cTn>
                        </p:par>
                        <p:par>
                          <p:cTn id="25" fill="hold">
                            <p:stCondLst>
                              <p:cond delay="4000"/>
                            </p:stCondLst>
                            <p:childTnLst>
                              <p:par>
                                <p:cTn id="26" presetID="10" presetClass="entr" presetSubtype="0" fill="hold" nodeType="afterEffect">
                                  <p:stCondLst>
                                    <p:cond delay="500"/>
                                  </p:stCondLst>
                                  <p:childTnLst>
                                    <p:set>
                                      <p:cBhvr>
                                        <p:cTn id="27" dur="1" fill="hold">
                                          <p:stCondLst>
                                            <p:cond delay="0"/>
                                          </p:stCondLst>
                                        </p:cTn>
                                        <p:tgtEl>
                                          <p:spTgt spid="2059"/>
                                        </p:tgtEl>
                                        <p:attrNameLst>
                                          <p:attrName>style.visibility</p:attrName>
                                        </p:attrNameLst>
                                      </p:cBhvr>
                                      <p:to>
                                        <p:strVal val="visible"/>
                                      </p:to>
                                    </p:set>
                                    <p:animEffect transition="in" filter="fade">
                                      <p:cBhvr>
                                        <p:cTn id="28" dur="1000"/>
                                        <p:tgtEl>
                                          <p:spTgt spid="2059"/>
                                        </p:tgtEl>
                                      </p:cBhvr>
                                    </p:animEffect>
                                  </p:childTnLst>
                                </p:cTn>
                              </p:par>
                            </p:childTnLst>
                          </p:cTn>
                        </p:par>
                        <p:par>
                          <p:cTn id="29" fill="hold">
                            <p:stCondLst>
                              <p:cond delay="5500"/>
                            </p:stCondLst>
                            <p:childTnLst>
                              <p:par>
                                <p:cTn id="30" presetID="1" presetClass="entr" presetSubtype="0" fill="hold" nodeType="afterEffect">
                                  <p:stCondLst>
                                    <p:cond delay="250"/>
                                  </p:stCondLst>
                                  <p:childTnLst>
                                    <p:set>
                                      <p:cBhvr>
                                        <p:cTn id="31" dur="1" fill="hold">
                                          <p:stCondLst>
                                            <p:cond delay="0"/>
                                          </p:stCondLst>
                                        </p:cTn>
                                        <p:tgtEl>
                                          <p:spTgt spid="2051"/>
                                        </p:tgtEl>
                                        <p:attrNameLst>
                                          <p:attrName>style.visibility</p:attrName>
                                        </p:attrNameLst>
                                      </p:cBhvr>
                                      <p:to>
                                        <p:strVal val="visible"/>
                                      </p:to>
                                    </p:set>
                                  </p:childTnLst>
                                </p:cTn>
                              </p:par>
                            </p:childTnLst>
                          </p:cTn>
                        </p:par>
                        <p:par>
                          <p:cTn id="32" fill="hold">
                            <p:stCondLst>
                              <p:cond delay="5750"/>
                            </p:stCondLst>
                            <p:childTnLst>
                              <p:par>
                                <p:cTn id="33" presetID="10" presetClass="entr" presetSubtype="0" fill="hold" nodeType="afterEffect">
                                  <p:stCondLst>
                                    <p:cond delay="500"/>
                                  </p:stCondLst>
                                  <p:childTnLst>
                                    <p:set>
                                      <p:cBhvr>
                                        <p:cTn id="34" dur="1" fill="hold">
                                          <p:stCondLst>
                                            <p:cond delay="0"/>
                                          </p:stCondLst>
                                        </p:cTn>
                                        <p:tgtEl>
                                          <p:spTgt spid="2066"/>
                                        </p:tgtEl>
                                        <p:attrNameLst>
                                          <p:attrName>style.visibility</p:attrName>
                                        </p:attrNameLst>
                                      </p:cBhvr>
                                      <p:to>
                                        <p:strVal val="visible"/>
                                      </p:to>
                                    </p:set>
                                    <p:animEffect transition="in" filter="fade">
                                      <p:cBhvr>
                                        <p:cTn id="35" dur="1000"/>
                                        <p:tgtEl>
                                          <p:spTgt spid="2066"/>
                                        </p:tgtEl>
                                      </p:cBhvr>
                                    </p:animEffect>
                                  </p:childTnLst>
                                </p:cTn>
                              </p:par>
                            </p:childTnLst>
                          </p:cTn>
                        </p:par>
                        <p:par>
                          <p:cTn id="36" fill="hold">
                            <p:stCondLst>
                              <p:cond delay="7250"/>
                            </p:stCondLst>
                            <p:childTnLst>
                              <p:par>
                                <p:cTn id="37" presetID="1" presetClass="entr" presetSubtype="0" fill="hold" nodeType="afterEffect">
                                  <p:stCondLst>
                                    <p:cond delay="250"/>
                                  </p:stCondLst>
                                  <p:childTnLst>
                                    <p:set>
                                      <p:cBhvr>
                                        <p:cTn id="38" dur="1" fill="hold">
                                          <p:stCondLst>
                                            <p:cond delay="0"/>
                                          </p:stCondLst>
                                        </p:cTn>
                                        <p:tgtEl>
                                          <p:spTgt spid="50"/>
                                        </p:tgtEl>
                                        <p:attrNameLst>
                                          <p:attrName>style.visibility</p:attrName>
                                        </p:attrNameLst>
                                      </p:cBhvr>
                                      <p:to>
                                        <p:strVal val="visible"/>
                                      </p:to>
                                    </p:set>
                                  </p:childTnLst>
                                </p:cTn>
                              </p:par>
                            </p:childTnLst>
                          </p:cTn>
                        </p:par>
                        <p:par>
                          <p:cTn id="39" fill="hold">
                            <p:stCondLst>
                              <p:cond delay="7500"/>
                            </p:stCondLst>
                            <p:childTnLst>
                              <p:par>
                                <p:cTn id="40" presetID="22" presetClass="entr" presetSubtype="4" fill="hold" grpId="0" nodeType="afterEffect">
                                  <p:stCondLst>
                                    <p:cond delay="250"/>
                                  </p:stCondLst>
                                  <p:childTnLst>
                                    <p:set>
                                      <p:cBhvr>
                                        <p:cTn id="41" dur="1" fill="hold">
                                          <p:stCondLst>
                                            <p:cond delay="0"/>
                                          </p:stCondLst>
                                        </p:cTn>
                                        <p:tgtEl>
                                          <p:spTgt spid="28"/>
                                        </p:tgtEl>
                                        <p:attrNameLst>
                                          <p:attrName>style.visibility</p:attrName>
                                        </p:attrNameLst>
                                      </p:cBhvr>
                                      <p:to>
                                        <p:strVal val="visible"/>
                                      </p:to>
                                    </p:set>
                                    <p:animEffect transition="in" filter="wipe(down)">
                                      <p:cBhvr>
                                        <p:cTn id="42" dur="1000"/>
                                        <p:tgtEl>
                                          <p:spTgt spid="28"/>
                                        </p:tgtEl>
                                      </p:cBhvr>
                                    </p:animEffect>
                                  </p:childTnLst>
                                </p:cTn>
                              </p:par>
                            </p:childTnLst>
                          </p:cTn>
                        </p:par>
                        <p:par>
                          <p:cTn id="43" fill="hold">
                            <p:stCondLst>
                              <p:cond delay="8750"/>
                            </p:stCondLst>
                            <p:childTnLst>
                              <p:par>
                                <p:cTn id="44" presetID="1" presetClass="entr" presetSubtype="0" fill="hold" nodeType="afterEffect">
                                  <p:stCondLst>
                                    <p:cond delay="250"/>
                                  </p:stCondLst>
                                  <p:childTnLst>
                                    <p:set>
                                      <p:cBhvr>
                                        <p:cTn id="45"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13A5FFB-B0DE-730A-205E-F4E0B22036A7}"/>
              </a:ext>
            </a:extLst>
          </p:cNvPr>
          <p:cNvSpPr>
            <a:spLocks noGrp="1"/>
          </p:cNvSpPr>
          <p:nvPr>
            <p:ph type="title"/>
          </p:nvPr>
        </p:nvSpPr>
        <p:spPr/>
        <p:txBody>
          <a:bodyPr/>
          <a:lstStyle/>
          <a:p>
            <a:r>
              <a:rPr lang="es-ES" dirty="0"/>
              <a:t>Resize Image </a:t>
            </a:r>
          </a:p>
        </p:txBody>
      </p:sp>
      <p:sp>
        <p:nvSpPr>
          <p:cNvPr id="3" name="Marcador de fecha 2">
            <a:extLst>
              <a:ext uri="{FF2B5EF4-FFF2-40B4-BE49-F238E27FC236}">
                <a16:creationId xmlns:a16="http://schemas.microsoft.com/office/drawing/2014/main" id="{0AC27084-C587-C27D-343C-361CEAB086B2}"/>
              </a:ext>
            </a:extLst>
          </p:cNvPr>
          <p:cNvSpPr>
            <a:spLocks noGrp="1"/>
          </p:cNvSpPr>
          <p:nvPr>
            <p:ph type="dt" sz="half" idx="10"/>
          </p:nvPr>
        </p:nvSpPr>
        <p:spPr/>
        <p:txBody>
          <a:bodyPr/>
          <a:lstStyle/>
          <a:p>
            <a:r>
              <a:rPr lang="es-ES"/>
              <a:t>Nombre del profesor</a:t>
            </a:r>
            <a:endParaRPr lang="es-ES" dirty="0"/>
          </a:p>
        </p:txBody>
      </p:sp>
      <p:sp>
        <p:nvSpPr>
          <p:cNvPr id="4" name="Marcador de número de diapositiva 3">
            <a:extLst>
              <a:ext uri="{FF2B5EF4-FFF2-40B4-BE49-F238E27FC236}">
                <a16:creationId xmlns:a16="http://schemas.microsoft.com/office/drawing/2014/main" id="{0167BED2-F680-EBD1-C995-28E2811AC39E}"/>
              </a:ext>
            </a:extLst>
          </p:cNvPr>
          <p:cNvSpPr>
            <a:spLocks noGrp="1"/>
          </p:cNvSpPr>
          <p:nvPr>
            <p:ph type="sldNum" sz="quarter" idx="12"/>
          </p:nvPr>
        </p:nvSpPr>
        <p:spPr/>
        <p:txBody>
          <a:bodyPr/>
          <a:lstStyle/>
          <a:p>
            <a:fld id="{782A4607-9936-4E24-98A0-335039E24A0B}" type="slidenum">
              <a:rPr lang="es-ES" smtClean="0"/>
              <a:pPr/>
              <a:t>20</a:t>
            </a:fld>
            <a:endParaRPr lang="es-ES"/>
          </a:p>
        </p:txBody>
      </p:sp>
      <p:sp>
        <p:nvSpPr>
          <p:cNvPr id="5" name="Marcador de texto 4">
            <a:extLst>
              <a:ext uri="{FF2B5EF4-FFF2-40B4-BE49-F238E27FC236}">
                <a16:creationId xmlns:a16="http://schemas.microsoft.com/office/drawing/2014/main" id="{47935597-977E-4DDF-2809-28C8416EF885}"/>
              </a:ext>
            </a:extLst>
          </p:cNvPr>
          <p:cNvSpPr>
            <a:spLocks noGrp="1"/>
          </p:cNvSpPr>
          <p:nvPr>
            <p:ph type="body" sz="quarter" idx="13"/>
          </p:nvPr>
        </p:nvSpPr>
        <p:spPr/>
        <p:txBody>
          <a:bodyPr/>
          <a:lstStyle/>
          <a:p>
            <a:r>
              <a:rPr lang="es-ES" dirty="0"/>
              <a:t>Basic Idea</a:t>
            </a:r>
          </a:p>
        </p:txBody>
      </p:sp>
      <p:sp>
        <p:nvSpPr>
          <p:cNvPr id="6" name="CuadroTexto 5">
            <a:extLst>
              <a:ext uri="{FF2B5EF4-FFF2-40B4-BE49-F238E27FC236}">
                <a16:creationId xmlns:a16="http://schemas.microsoft.com/office/drawing/2014/main" id="{5357D98D-F803-428D-16FD-578AAD029FE1}"/>
              </a:ext>
            </a:extLst>
          </p:cNvPr>
          <p:cNvSpPr txBox="1"/>
          <p:nvPr/>
        </p:nvSpPr>
        <p:spPr>
          <a:xfrm>
            <a:off x="251520" y="1835205"/>
            <a:ext cx="8418810" cy="1200329"/>
          </a:xfrm>
          <a:prstGeom prst="rect">
            <a:avLst/>
          </a:prstGeom>
          <a:noFill/>
        </p:spPr>
        <p:txBody>
          <a:bodyPr wrap="square" rtlCol="0">
            <a:spAutoFit/>
          </a:bodyPr>
          <a:lstStyle/>
          <a:p>
            <a:pPr algn="just"/>
            <a:r>
              <a:rPr lang="en-US" dirty="0"/>
              <a:t>A 2-d image is basically represented as a 2-dimensional matrix with each cell in the matrix containing a pixel value. So, when we say scaling up this matrix, it means creating a bigger matrix than the original one and fill up the missing pixel values in this bigger matrix.</a:t>
            </a:r>
            <a:endParaRPr lang="es-ES" dirty="0"/>
          </a:p>
        </p:txBody>
      </p:sp>
      <p:sp>
        <p:nvSpPr>
          <p:cNvPr id="7" name="CuadroTexto 6">
            <a:extLst>
              <a:ext uri="{FF2B5EF4-FFF2-40B4-BE49-F238E27FC236}">
                <a16:creationId xmlns:a16="http://schemas.microsoft.com/office/drawing/2014/main" id="{78740DB7-102D-6AC2-CD31-028326AA0380}"/>
              </a:ext>
            </a:extLst>
          </p:cNvPr>
          <p:cNvSpPr txBox="1"/>
          <p:nvPr/>
        </p:nvSpPr>
        <p:spPr>
          <a:xfrm>
            <a:off x="397775" y="3353105"/>
            <a:ext cx="8196660" cy="369332"/>
          </a:xfrm>
          <a:prstGeom prst="rect">
            <a:avLst/>
          </a:prstGeom>
          <a:noFill/>
        </p:spPr>
        <p:txBody>
          <a:bodyPr wrap="square" rtlCol="0">
            <a:spAutoFit/>
          </a:bodyPr>
          <a:lstStyle/>
          <a:p>
            <a:r>
              <a:rPr lang="en-US" dirty="0"/>
              <a:t>Let us look at an image to make the idea more concrete:</a:t>
            </a:r>
            <a:endParaRPr lang="es-ES" dirty="0"/>
          </a:p>
        </p:txBody>
      </p:sp>
      <p:pic>
        <p:nvPicPr>
          <p:cNvPr id="9" name="Imagen 8">
            <a:extLst>
              <a:ext uri="{FF2B5EF4-FFF2-40B4-BE49-F238E27FC236}">
                <a16:creationId xmlns:a16="http://schemas.microsoft.com/office/drawing/2014/main" id="{BFFE9131-07E1-ACEF-4665-B0D6633472DF}"/>
              </a:ext>
            </a:extLst>
          </p:cNvPr>
          <p:cNvPicPr>
            <a:picLocks noChangeAspect="1"/>
          </p:cNvPicPr>
          <p:nvPr/>
        </p:nvPicPr>
        <p:blipFill>
          <a:blip r:embed="rId2"/>
          <a:srcRect l="7383" t="7651" r="9084" b="6026"/>
          <a:stretch/>
        </p:blipFill>
        <p:spPr>
          <a:xfrm>
            <a:off x="2067465" y="3882757"/>
            <a:ext cx="4691417" cy="2732220"/>
          </a:xfrm>
          <a:prstGeom prst="rect">
            <a:avLst/>
          </a:prstGeom>
        </p:spPr>
      </p:pic>
    </p:spTree>
    <p:extLst>
      <p:ext uri="{BB962C8B-B14F-4D97-AF65-F5344CB8AC3E}">
        <p14:creationId xmlns:p14="http://schemas.microsoft.com/office/powerpoint/2010/main" val="19019804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ADA9F0F-8178-3AC4-9033-8EEDDBCE4E3A}"/>
              </a:ext>
            </a:extLst>
          </p:cNvPr>
          <p:cNvSpPr>
            <a:spLocks noGrp="1"/>
          </p:cNvSpPr>
          <p:nvPr>
            <p:ph type="title"/>
          </p:nvPr>
        </p:nvSpPr>
        <p:spPr/>
        <p:txBody>
          <a:bodyPr/>
          <a:lstStyle/>
          <a:p>
            <a:r>
              <a:rPr lang="es-ES" dirty="0"/>
              <a:t>Resize Image</a:t>
            </a:r>
          </a:p>
        </p:txBody>
      </p:sp>
      <p:sp>
        <p:nvSpPr>
          <p:cNvPr id="3" name="Marcador de fecha 2">
            <a:extLst>
              <a:ext uri="{FF2B5EF4-FFF2-40B4-BE49-F238E27FC236}">
                <a16:creationId xmlns:a16="http://schemas.microsoft.com/office/drawing/2014/main" id="{15DA3F71-2663-9870-08B5-12F8BB3B5C49}"/>
              </a:ext>
            </a:extLst>
          </p:cNvPr>
          <p:cNvSpPr>
            <a:spLocks noGrp="1"/>
          </p:cNvSpPr>
          <p:nvPr>
            <p:ph type="dt" sz="half" idx="10"/>
          </p:nvPr>
        </p:nvSpPr>
        <p:spPr/>
        <p:txBody>
          <a:bodyPr/>
          <a:lstStyle/>
          <a:p>
            <a:r>
              <a:rPr lang="es-ES"/>
              <a:t>Nombre del profesor</a:t>
            </a:r>
            <a:endParaRPr lang="es-ES" dirty="0"/>
          </a:p>
        </p:txBody>
      </p:sp>
      <p:sp>
        <p:nvSpPr>
          <p:cNvPr id="4" name="Marcador de número de diapositiva 3">
            <a:extLst>
              <a:ext uri="{FF2B5EF4-FFF2-40B4-BE49-F238E27FC236}">
                <a16:creationId xmlns:a16="http://schemas.microsoft.com/office/drawing/2014/main" id="{DC3B3CA2-11F8-6B10-BA86-F642E3D31A7C}"/>
              </a:ext>
            </a:extLst>
          </p:cNvPr>
          <p:cNvSpPr>
            <a:spLocks noGrp="1"/>
          </p:cNvSpPr>
          <p:nvPr>
            <p:ph type="sldNum" sz="quarter" idx="12"/>
          </p:nvPr>
        </p:nvSpPr>
        <p:spPr/>
        <p:txBody>
          <a:bodyPr/>
          <a:lstStyle/>
          <a:p>
            <a:fld id="{782A4607-9936-4E24-98A0-335039E24A0B}" type="slidenum">
              <a:rPr lang="es-ES" smtClean="0"/>
              <a:pPr/>
              <a:t>21</a:t>
            </a:fld>
            <a:endParaRPr lang="es-ES"/>
          </a:p>
        </p:txBody>
      </p:sp>
      <p:sp>
        <p:nvSpPr>
          <p:cNvPr id="5" name="Marcador de texto 4">
            <a:extLst>
              <a:ext uri="{FF2B5EF4-FFF2-40B4-BE49-F238E27FC236}">
                <a16:creationId xmlns:a16="http://schemas.microsoft.com/office/drawing/2014/main" id="{75908508-4123-59B9-481F-3D73F943E901}"/>
              </a:ext>
            </a:extLst>
          </p:cNvPr>
          <p:cNvSpPr>
            <a:spLocks noGrp="1"/>
          </p:cNvSpPr>
          <p:nvPr>
            <p:ph type="body" sz="quarter" idx="13"/>
          </p:nvPr>
        </p:nvSpPr>
        <p:spPr/>
        <p:txBody>
          <a:bodyPr/>
          <a:lstStyle/>
          <a:p>
            <a:r>
              <a:rPr lang="es-ES" dirty="0"/>
              <a:t>Basic Idea</a:t>
            </a:r>
          </a:p>
        </p:txBody>
      </p:sp>
      <p:sp>
        <p:nvSpPr>
          <p:cNvPr id="6" name="CuadroTexto 5">
            <a:extLst>
              <a:ext uri="{FF2B5EF4-FFF2-40B4-BE49-F238E27FC236}">
                <a16:creationId xmlns:a16="http://schemas.microsoft.com/office/drawing/2014/main" id="{7540CFB1-D129-17DE-E8B9-B6AA6A18697E}"/>
              </a:ext>
            </a:extLst>
          </p:cNvPr>
          <p:cNvSpPr txBox="1"/>
          <p:nvPr/>
        </p:nvSpPr>
        <p:spPr>
          <a:xfrm flipH="1">
            <a:off x="264665" y="1835205"/>
            <a:ext cx="8329769" cy="3693319"/>
          </a:xfrm>
          <a:prstGeom prst="rect">
            <a:avLst/>
          </a:prstGeom>
          <a:noFill/>
        </p:spPr>
        <p:txBody>
          <a:bodyPr wrap="square" rtlCol="0">
            <a:spAutoFit/>
          </a:bodyPr>
          <a:lstStyle/>
          <a:p>
            <a:pPr marL="342900" indent="-342900" algn="just">
              <a:buFont typeface="+mj-lt"/>
              <a:buAutoNum type="arabicPeriod"/>
            </a:pPr>
            <a:r>
              <a:rPr lang="en-US" dirty="0"/>
              <a:t>Consider an input matrix of size 3x3 with each cell containing some pixel values in the range 0–255. row, col indices starts from 0 to n-1 where n is the row/col length.</a:t>
            </a:r>
          </a:p>
          <a:p>
            <a:pPr marL="342900" indent="-342900" algn="just">
              <a:buFont typeface="+mj-lt"/>
              <a:buAutoNum type="arabicPeriod"/>
            </a:pPr>
            <a:r>
              <a:rPr lang="en-US" dirty="0"/>
              <a:t>Now let’s create a new 6x6 output(upscaled) empty matrix.</a:t>
            </a:r>
          </a:p>
          <a:p>
            <a:pPr marL="342900" indent="-342900" algn="just">
              <a:buFont typeface="+mj-lt"/>
              <a:buAutoNum type="arabicPeriod"/>
            </a:pPr>
            <a:r>
              <a:rPr lang="en-US" dirty="0"/>
              <a:t>In order to start filling the pixel values for the new matrix, we first have to represent the output coordinate space interms of the input coordinate space i.e. for every (row, col) in the output matrix, what is the corresponding (row, col) in the input matrix? This is just the scaling factor which is 1/2 in our case.</a:t>
            </a:r>
          </a:p>
          <a:p>
            <a:pPr marL="342900" indent="-342900" algn="just">
              <a:buFont typeface="+mj-lt"/>
              <a:buAutoNum type="arabicPeriod"/>
            </a:pPr>
            <a:r>
              <a:rPr lang="en-US" dirty="0"/>
              <a:t>To make it more clearer, the row scaling factor is 1/2 and column scaling factor is 1/2(row and col will have separate scaling factors but since our </a:t>
            </a:r>
            <a:r>
              <a:rPr lang="en-US" dirty="0" err="1"/>
              <a:t>eg</a:t>
            </a:r>
            <a:r>
              <a:rPr lang="en-US" dirty="0"/>
              <a:t> considers a square matrix, both are same here).</a:t>
            </a:r>
          </a:p>
          <a:p>
            <a:pPr marL="342900" indent="-342900" algn="just">
              <a:buFont typeface="+mj-lt"/>
              <a:buAutoNum type="arabicPeriod"/>
            </a:pPr>
            <a:r>
              <a:rPr lang="en-US" dirty="0"/>
              <a:t>row 0, col 0 in output is mapped to row 0, col 0 in input, whereas row 1, col 1 in output is mapped to row 0.5, col 0.5 in input and so on.</a:t>
            </a:r>
            <a:endParaRPr lang="es-ES" dirty="0"/>
          </a:p>
        </p:txBody>
      </p:sp>
    </p:spTree>
    <p:extLst>
      <p:ext uri="{BB962C8B-B14F-4D97-AF65-F5344CB8AC3E}">
        <p14:creationId xmlns:p14="http://schemas.microsoft.com/office/powerpoint/2010/main" val="39468630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85079A1-1210-3F7A-045A-D16E5DEE8D57}"/>
              </a:ext>
            </a:extLst>
          </p:cNvPr>
          <p:cNvSpPr>
            <a:spLocks noGrp="1"/>
          </p:cNvSpPr>
          <p:nvPr>
            <p:ph type="title"/>
          </p:nvPr>
        </p:nvSpPr>
        <p:spPr/>
        <p:txBody>
          <a:bodyPr/>
          <a:lstStyle/>
          <a:p>
            <a:r>
              <a:rPr lang="es-ES" dirty="0"/>
              <a:t>Resize Image</a:t>
            </a:r>
          </a:p>
        </p:txBody>
      </p:sp>
      <p:sp>
        <p:nvSpPr>
          <p:cNvPr id="3" name="Marcador de fecha 2">
            <a:extLst>
              <a:ext uri="{FF2B5EF4-FFF2-40B4-BE49-F238E27FC236}">
                <a16:creationId xmlns:a16="http://schemas.microsoft.com/office/drawing/2014/main" id="{0B40BA95-27F3-C3DC-DB3A-8B3F9F887549}"/>
              </a:ext>
            </a:extLst>
          </p:cNvPr>
          <p:cNvSpPr>
            <a:spLocks noGrp="1"/>
          </p:cNvSpPr>
          <p:nvPr>
            <p:ph type="dt" sz="half" idx="10"/>
          </p:nvPr>
        </p:nvSpPr>
        <p:spPr/>
        <p:txBody>
          <a:bodyPr/>
          <a:lstStyle/>
          <a:p>
            <a:r>
              <a:rPr lang="es-ES"/>
              <a:t>Nombre del profesor</a:t>
            </a:r>
            <a:endParaRPr lang="es-ES" dirty="0"/>
          </a:p>
        </p:txBody>
      </p:sp>
      <p:sp>
        <p:nvSpPr>
          <p:cNvPr id="4" name="Marcador de número de diapositiva 3">
            <a:extLst>
              <a:ext uri="{FF2B5EF4-FFF2-40B4-BE49-F238E27FC236}">
                <a16:creationId xmlns:a16="http://schemas.microsoft.com/office/drawing/2014/main" id="{CCAE58ED-D003-C573-F0F8-86AD41AF1071}"/>
              </a:ext>
            </a:extLst>
          </p:cNvPr>
          <p:cNvSpPr>
            <a:spLocks noGrp="1"/>
          </p:cNvSpPr>
          <p:nvPr>
            <p:ph type="sldNum" sz="quarter" idx="12"/>
          </p:nvPr>
        </p:nvSpPr>
        <p:spPr/>
        <p:txBody>
          <a:bodyPr/>
          <a:lstStyle/>
          <a:p>
            <a:fld id="{782A4607-9936-4E24-98A0-335039E24A0B}" type="slidenum">
              <a:rPr lang="es-ES" smtClean="0"/>
              <a:pPr/>
              <a:t>22</a:t>
            </a:fld>
            <a:endParaRPr lang="es-ES"/>
          </a:p>
        </p:txBody>
      </p:sp>
      <p:sp>
        <p:nvSpPr>
          <p:cNvPr id="5" name="Marcador de texto 4">
            <a:extLst>
              <a:ext uri="{FF2B5EF4-FFF2-40B4-BE49-F238E27FC236}">
                <a16:creationId xmlns:a16="http://schemas.microsoft.com/office/drawing/2014/main" id="{8B1BB86F-2CEA-2AAA-9706-655E8FA5FB5B}"/>
              </a:ext>
            </a:extLst>
          </p:cNvPr>
          <p:cNvSpPr>
            <a:spLocks noGrp="1"/>
          </p:cNvSpPr>
          <p:nvPr>
            <p:ph type="body" sz="quarter" idx="13"/>
          </p:nvPr>
        </p:nvSpPr>
        <p:spPr/>
        <p:txBody>
          <a:bodyPr/>
          <a:lstStyle/>
          <a:p>
            <a:r>
              <a:rPr lang="es-ES" dirty="0"/>
              <a:t>Nearest Neighbour Interpolation</a:t>
            </a:r>
          </a:p>
        </p:txBody>
      </p:sp>
      <p:pic>
        <p:nvPicPr>
          <p:cNvPr id="9" name="Imagen 8">
            <a:extLst>
              <a:ext uri="{FF2B5EF4-FFF2-40B4-BE49-F238E27FC236}">
                <a16:creationId xmlns:a16="http://schemas.microsoft.com/office/drawing/2014/main" id="{783E7D27-5FA1-F673-9073-A08BBD8D0110}"/>
              </a:ext>
            </a:extLst>
          </p:cNvPr>
          <p:cNvPicPr>
            <a:picLocks noChangeAspect="1"/>
          </p:cNvPicPr>
          <p:nvPr/>
        </p:nvPicPr>
        <p:blipFill>
          <a:blip r:embed="rId2"/>
          <a:srcRect l="5180" t="6877" r="11820"/>
          <a:stretch/>
        </p:blipFill>
        <p:spPr>
          <a:xfrm>
            <a:off x="136468" y="2062890"/>
            <a:ext cx="4617409" cy="2293361"/>
          </a:xfrm>
          <a:prstGeom prst="rect">
            <a:avLst/>
          </a:prstGeom>
        </p:spPr>
      </p:pic>
      <p:sp>
        <p:nvSpPr>
          <p:cNvPr id="10" name="CuadroTexto 9">
            <a:extLst>
              <a:ext uri="{FF2B5EF4-FFF2-40B4-BE49-F238E27FC236}">
                <a16:creationId xmlns:a16="http://schemas.microsoft.com/office/drawing/2014/main" id="{D6083395-7397-A7C9-5FDB-6506A089B815}"/>
              </a:ext>
            </a:extLst>
          </p:cNvPr>
          <p:cNvSpPr txBox="1"/>
          <p:nvPr/>
        </p:nvSpPr>
        <p:spPr>
          <a:xfrm>
            <a:off x="98187" y="1548976"/>
            <a:ext cx="5990170" cy="369332"/>
          </a:xfrm>
          <a:prstGeom prst="rect">
            <a:avLst/>
          </a:prstGeom>
          <a:noFill/>
        </p:spPr>
        <p:txBody>
          <a:bodyPr wrap="square" rtlCol="0">
            <a:spAutoFit/>
          </a:bodyPr>
          <a:lstStyle/>
          <a:p>
            <a:r>
              <a:rPr lang="en-US" dirty="0"/>
              <a:t>Now let’s look at the mapped coordinate space:</a:t>
            </a:r>
            <a:endParaRPr lang="es-ES" dirty="0"/>
          </a:p>
        </p:txBody>
      </p:sp>
      <p:pic>
        <p:nvPicPr>
          <p:cNvPr id="17" name="Imagen 16">
            <a:extLst>
              <a:ext uri="{FF2B5EF4-FFF2-40B4-BE49-F238E27FC236}">
                <a16:creationId xmlns:a16="http://schemas.microsoft.com/office/drawing/2014/main" id="{3434AC93-E8E5-59F3-B724-E40A62A52A69}"/>
              </a:ext>
            </a:extLst>
          </p:cNvPr>
          <p:cNvPicPr>
            <a:picLocks noChangeAspect="1"/>
          </p:cNvPicPr>
          <p:nvPr/>
        </p:nvPicPr>
        <p:blipFill>
          <a:blip r:embed="rId3"/>
          <a:srcRect l="2608"/>
          <a:stretch/>
        </p:blipFill>
        <p:spPr>
          <a:xfrm>
            <a:off x="0" y="4080692"/>
            <a:ext cx="5024874" cy="2583097"/>
          </a:xfrm>
          <a:prstGeom prst="rect">
            <a:avLst/>
          </a:prstGeom>
        </p:spPr>
      </p:pic>
      <p:sp>
        <p:nvSpPr>
          <p:cNvPr id="18" name="CuadroTexto 17">
            <a:extLst>
              <a:ext uri="{FF2B5EF4-FFF2-40B4-BE49-F238E27FC236}">
                <a16:creationId xmlns:a16="http://schemas.microsoft.com/office/drawing/2014/main" id="{CADC8ED4-1995-F8E4-0CCE-D7EBBE86ECB4}"/>
              </a:ext>
            </a:extLst>
          </p:cNvPr>
          <p:cNvSpPr txBox="1"/>
          <p:nvPr/>
        </p:nvSpPr>
        <p:spPr>
          <a:xfrm>
            <a:off x="4829477" y="2808113"/>
            <a:ext cx="3642960" cy="2308324"/>
          </a:xfrm>
          <a:prstGeom prst="rect">
            <a:avLst/>
          </a:prstGeom>
          <a:noFill/>
        </p:spPr>
        <p:txBody>
          <a:bodyPr wrap="square" rtlCol="0">
            <a:spAutoFit/>
          </a:bodyPr>
          <a:lstStyle/>
          <a:p>
            <a:pPr algn="just"/>
            <a:r>
              <a:rPr lang="en-US" dirty="0"/>
              <a:t>Here in the above image, a simple way to find the values for unknown cells such as (0.5, 0.5) or (2, 2.5) is to simply round them off to nearest integer. for </a:t>
            </a:r>
            <a:r>
              <a:rPr lang="en-US" dirty="0" err="1"/>
              <a:t>eg</a:t>
            </a:r>
            <a:r>
              <a:rPr lang="en-US" dirty="0"/>
              <a:t>: (2, 2.5) to (2, 2) or (1.5, 2.5) to (1, 2). This is called nearest neighbour interpolation.</a:t>
            </a:r>
            <a:endParaRPr lang="es-ES" dirty="0"/>
          </a:p>
        </p:txBody>
      </p:sp>
    </p:spTree>
    <p:extLst>
      <p:ext uri="{BB962C8B-B14F-4D97-AF65-F5344CB8AC3E}">
        <p14:creationId xmlns:p14="http://schemas.microsoft.com/office/powerpoint/2010/main" val="6003228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4C27007-1A75-95E5-E891-69374A645445}"/>
              </a:ext>
            </a:extLst>
          </p:cNvPr>
          <p:cNvSpPr>
            <a:spLocks noGrp="1"/>
          </p:cNvSpPr>
          <p:nvPr>
            <p:ph type="title"/>
          </p:nvPr>
        </p:nvSpPr>
        <p:spPr/>
        <p:txBody>
          <a:bodyPr/>
          <a:lstStyle/>
          <a:p>
            <a:r>
              <a:rPr lang="es-ES" dirty="0"/>
              <a:t>Resize Image</a:t>
            </a:r>
          </a:p>
        </p:txBody>
      </p:sp>
      <p:sp>
        <p:nvSpPr>
          <p:cNvPr id="3" name="Marcador de fecha 2">
            <a:extLst>
              <a:ext uri="{FF2B5EF4-FFF2-40B4-BE49-F238E27FC236}">
                <a16:creationId xmlns:a16="http://schemas.microsoft.com/office/drawing/2014/main" id="{6F1FA752-7A2A-6C33-98C3-74FE712E55D6}"/>
              </a:ext>
            </a:extLst>
          </p:cNvPr>
          <p:cNvSpPr>
            <a:spLocks noGrp="1"/>
          </p:cNvSpPr>
          <p:nvPr>
            <p:ph type="dt" sz="half" idx="10"/>
          </p:nvPr>
        </p:nvSpPr>
        <p:spPr/>
        <p:txBody>
          <a:bodyPr/>
          <a:lstStyle/>
          <a:p>
            <a:r>
              <a:rPr lang="es-ES"/>
              <a:t>Nombre del profesor</a:t>
            </a:r>
            <a:endParaRPr lang="es-ES" dirty="0"/>
          </a:p>
        </p:txBody>
      </p:sp>
      <p:sp>
        <p:nvSpPr>
          <p:cNvPr id="4" name="Marcador de número de diapositiva 3">
            <a:extLst>
              <a:ext uri="{FF2B5EF4-FFF2-40B4-BE49-F238E27FC236}">
                <a16:creationId xmlns:a16="http://schemas.microsoft.com/office/drawing/2014/main" id="{4F762727-BE55-FC96-FE0D-9852967B8607}"/>
              </a:ext>
            </a:extLst>
          </p:cNvPr>
          <p:cNvSpPr>
            <a:spLocks noGrp="1"/>
          </p:cNvSpPr>
          <p:nvPr>
            <p:ph type="sldNum" sz="quarter" idx="12"/>
          </p:nvPr>
        </p:nvSpPr>
        <p:spPr/>
        <p:txBody>
          <a:bodyPr/>
          <a:lstStyle/>
          <a:p>
            <a:fld id="{782A4607-9936-4E24-98A0-335039E24A0B}" type="slidenum">
              <a:rPr lang="es-ES" smtClean="0"/>
              <a:pPr/>
              <a:t>23</a:t>
            </a:fld>
            <a:endParaRPr lang="es-ES"/>
          </a:p>
        </p:txBody>
      </p:sp>
      <p:sp>
        <p:nvSpPr>
          <p:cNvPr id="5" name="Marcador de texto 4">
            <a:extLst>
              <a:ext uri="{FF2B5EF4-FFF2-40B4-BE49-F238E27FC236}">
                <a16:creationId xmlns:a16="http://schemas.microsoft.com/office/drawing/2014/main" id="{0C53C38B-4674-E4F7-AAAF-167EA905B241}"/>
              </a:ext>
            </a:extLst>
          </p:cNvPr>
          <p:cNvSpPr>
            <a:spLocks noGrp="1"/>
          </p:cNvSpPr>
          <p:nvPr>
            <p:ph type="body" sz="quarter" idx="13"/>
          </p:nvPr>
        </p:nvSpPr>
        <p:spPr>
          <a:xfrm>
            <a:off x="132141" y="1156941"/>
            <a:ext cx="8879716" cy="357703"/>
          </a:xfrm>
        </p:spPr>
        <p:txBody>
          <a:bodyPr/>
          <a:lstStyle/>
          <a:p>
            <a:r>
              <a:rPr lang="es-ES" dirty="0"/>
              <a:t>Bilinear Interpolation:</a:t>
            </a:r>
          </a:p>
        </p:txBody>
      </p:sp>
      <p:pic>
        <p:nvPicPr>
          <p:cNvPr id="7" name="Imagen 6">
            <a:extLst>
              <a:ext uri="{FF2B5EF4-FFF2-40B4-BE49-F238E27FC236}">
                <a16:creationId xmlns:a16="http://schemas.microsoft.com/office/drawing/2014/main" id="{5C3FD966-F105-A47B-64C4-A8E1AA796902}"/>
              </a:ext>
            </a:extLst>
          </p:cNvPr>
          <p:cNvPicPr>
            <a:picLocks noChangeAspect="1"/>
          </p:cNvPicPr>
          <p:nvPr/>
        </p:nvPicPr>
        <p:blipFill>
          <a:blip r:embed="rId2"/>
          <a:srcRect r="6542"/>
          <a:stretch/>
        </p:blipFill>
        <p:spPr>
          <a:xfrm>
            <a:off x="4240216" y="157579"/>
            <a:ext cx="4667542" cy="2356425"/>
          </a:xfrm>
          <a:prstGeom prst="rect">
            <a:avLst/>
          </a:prstGeom>
        </p:spPr>
      </p:pic>
      <p:sp>
        <p:nvSpPr>
          <p:cNvPr id="8" name="CuadroTexto 7">
            <a:extLst>
              <a:ext uri="{FF2B5EF4-FFF2-40B4-BE49-F238E27FC236}">
                <a16:creationId xmlns:a16="http://schemas.microsoft.com/office/drawing/2014/main" id="{833A79B7-C488-EF61-2E8E-24D1934CBCDA}"/>
              </a:ext>
            </a:extLst>
          </p:cNvPr>
          <p:cNvSpPr txBox="1"/>
          <p:nvPr/>
        </p:nvSpPr>
        <p:spPr>
          <a:xfrm>
            <a:off x="132141" y="1986995"/>
            <a:ext cx="4515754" cy="4524315"/>
          </a:xfrm>
          <a:prstGeom prst="rect">
            <a:avLst/>
          </a:prstGeom>
          <a:noFill/>
        </p:spPr>
        <p:txBody>
          <a:bodyPr wrap="square" rtlCol="0">
            <a:spAutoFit/>
          </a:bodyPr>
          <a:lstStyle/>
          <a:p>
            <a:pPr marL="342900" indent="-342900">
              <a:buFont typeface="+mj-lt"/>
              <a:buAutoNum type="arabicPeriod"/>
            </a:pPr>
            <a:r>
              <a:rPr lang="en-US" dirty="0"/>
              <a:t>For any unknown (row, col) cell in the upsampled matrix, pick the 4 nearest pixels. For </a:t>
            </a:r>
            <a:r>
              <a:rPr lang="en-US" dirty="0" err="1"/>
              <a:t>eg</a:t>
            </a:r>
            <a:r>
              <a:rPr lang="en-US" dirty="0"/>
              <a:t>: for cell (0.5, 0.5), the 4 nearest pixels are (0, 0), (0, 1), (1, 0), (1, 1).</a:t>
            </a:r>
          </a:p>
          <a:p>
            <a:pPr marL="342900" indent="-342900" algn="just">
              <a:buFont typeface="+mj-lt"/>
              <a:buAutoNum type="arabicPeriod"/>
            </a:pPr>
            <a:r>
              <a:rPr lang="en-US" dirty="0"/>
              <a:t>Finding the pixel value at (0.5, 0.5) means first finding the pixels values at (0, 0.5) and (1, 0.5) and then using them to find the value at (0.5, 0.5)</a:t>
            </a:r>
          </a:p>
          <a:p>
            <a:pPr marL="342900" indent="-342900" algn="just">
              <a:buFont typeface="+mj-lt"/>
              <a:buAutoNum type="arabicPeriod"/>
            </a:pPr>
            <a:r>
              <a:rPr lang="en-US" dirty="0"/>
              <a:t>3. Do linear interpolation twice along x-direction — one at (0, 0.5) using &lt;(0, 0), (0, 1)&gt; and another at (1, 0.5) using &lt;(1, 0), (1, 1)&gt;</a:t>
            </a:r>
          </a:p>
          <a:p>
            <a:pPr marL="342900" indent="-342900" algn="just">
              <a:buFont typeface="+mj-lt"/>
              <a:buAutoNum type="arabicPeriod"/>
            </a:pPr>
            <a:r>
              <a:rPr lang="en-US" dirty="0"/>
              <a:t>Then another interpolation along y-direction — at (0.5, 0.5) using (0, 0.5) and (1, 0.5)</a:t>
            </a:r>
            <a:endParaRPr lang="es-ES" dirty="0"/>
          </a:p>
        </p:txBody>
      </p:sp>
      <p:sp>
        <p:nvSpPr>
          <p:cNvPr id="9" name="CuadroTexto 8">
            <a:extLst>
              <a:ext uri="{FF2B5EF4-FFF2-40B4-BE49-F238E27FC236}">
                <a16:creationId xmlns:a16="http://schemas.microsoft.com/office/drawing/2014/main" id="{69C61309-92CB-F626-45C1-728E9FFDFF79}"/>
              </a:ext>
            </a:extLst>
          </p:cNvPr>
          <p:cNvSpPr txBox="1"/>
          <p:nvPr/>
        </p:nvSpPr>
        <p:spPr>
          <a:xfrm>
            <a:off x="5027370" y="2830162"/>
            <a:ext cx="3855584" cy="3970318"/>
          </a:xfrm>
          <a:prstGeom prst="rect">
            <a:avLst/>
          </a:prstGeom>
          <a:noFill/>
        </p:spPr>
        <p:txBody>
          <a:bodyPr wrap="square" rtlCol="0">
            <a:spAutoFit/>
          </a:bodyPr>
          <a:lstStyle/>
          <a:p>
            <a:r>
              <a:rPr lang="en-US" dirty="0"/>
              <a:t>But how is this linear interpolant is computed?</a:t>
            </a:r>
          </a:p>
          <a:p>
            <a:endParaRPr lang="en-US" dirty="0"/>
          </a:p>
          <a:p>
            <a:r>
              <a:rPr lang="en-US" dirty="0"/>
              <a:t>Let’s perform the first interpolation along x-direction to compute the pixel value at (0, 0.5) using (0, 0) and (0, 1)</a:t>
            </a:r>
          </a:p>
          <a:p>
            <a:endParaRPr lang="en-US" dirty="0"/>
          </a:p>
          <a:p>
            <a:r>
              <a:rPr lang="en-US" dirty="0"/>
              <a:t>I(0, 0) = 233, I(0, 1) = 200 where I denotes the pixel intensity(refer above image for more clarity)</a:t>
            </a:r>
          </a:p>
          <a:p>
            <a:endParaRPr lang="en-US" dirty="0"/>
          </a:p>
          <a:p>
            <a:r>
              <a:rPr lang="en-US" dirty="0"/>
              <a:t>I(0, 0.5) = 233 * 0.5 + 200 * 0.5 = 116.5 + 100 = 216.5</a:t>
            </a:r>
            <a:endParaRPr lang="es-ES" dirty="0"/>
          </a:p>
        </p:txBody>
      </p:sp>
    </p:spTree>
    <p:extLst>
      <p:ext uri="{BB962C8B-B14F-4D97-AF65-F5344CB8AC3E}">
        <p14:creationId xmlns:p14="http://schemas.microsoft.com/office/powerpoint/2010/main" val="2152171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BB375D5-304F-D961-F3D0-51F4B6F7FD26}"/>
              </a:ext>
            </a:extLst>
          </p:cNvPr>
          <p:cNvSpPr>
            <a:spLocks noGrp="1"/>
          </p:cNvSpPr>
          <p:nvPr>
            <p:ph type="title"/>
          </p:nvPr>
        </p:nvSpPr>
        <p:spPr>
          <a:xfrm>
            <a:off x="132141" y="697924"/>
            <a:ext cx="8879716" cy="452077"/>
          </a:xfrm>
        </p:spPr>
        <p:txBody>
          <a:bodyPr/>
          <a:lstStyle/>
          <a:p>
            <a:r>
              <a:rPr lang="es-ES" dirty="0"/>
              <a:t>Resize Image</a:t>
            </a:r>
          </a:p>
        </p:txBody>
      </p:sp>
      <p:sp>
        <p:nvSpPr>
          <p:cNvPr id="3" name="Marcador de fecha 2">
            <a:extLst>
              <a:ext uri="{FF2B5EF4-FFF2-40B4-BE49-F238E27FC236}">
                <a16:creationId xmlns:a16="http://schemas.microsoft.com/office/drawing/2014/main" id="{17D9F8B8-44DC-DA8F-07B1-C5E78283B3EF}"/>
              </a:ext>
            </a:extLst>
          </p:cNvPr>
          <p:cNvSpPr>
            <a:spLocks noGrp="1"/>
          </p:cNvSpPr>
          <p:nvPr>
            <p:ph type="dt" sz="half" idx="10"/>
          </p:nvPr>
        </p:nvSpPr>
        <p:spPr/>
        <p:txBody>
          <a:bodyPr/>
          <a:lstStyle/>
          <a:p>
            <a:r>
              <a:rPr lang="es-ES"/>
              <a:t>Nombre del profesor</a:t>
            </a:r>
            <a:endParaRPr lang="es-ES" dirty="0"/>
          </a:p>
        </p:txBody>
      </p:sp>
      <p:sp>
        <p:nvSpPr>
          <p:cNvPr id="4" name="Marcador de número de diapositiva 3">
            <a:extLst>
              <a:ext uri="{FF2B5EF4-FFF2-40B4-BE49-F238E27FC236}">
                <a16:creationId xmlns:a16="http://schemas.microsoft.com/office/drawing/2014/main" id="{61DFC257-1172-B09C-C255-854D1A2B77F5}"/>
              </a:ext>
            </a:extLst>
          </p:cNvPr>
          <p:cNvSpPr>
            <a:spLocks noGrp="1"/>
          </p:cNvSpPr>
          <p:nvPr>
            <p:ph type="sldNum" sz="quarter" idx="12"/>
          </p:nvPr>
        </p:nvSpPr>
        <p:spPr/>
        <p:txBody>
          <a:bodyPr/>
          <a:lstStyle/>
          <a:p>
            <a:fld id="{782A4607-9936-4E24-98A0-335039E24A0B}" type="slidenum">
              <a:rPr lang="es-ES" smtClean="0"/>
              <a:pPr/>
              <a:t>24</a:t>
            </a:fld>
            <a:endParaRPr lang="es-ES"/>
          </a:p>
        </p:txBody>
      </p:sp>
      <p:sp>
        <p:nvSpPr>
          <p:cNvPr id="5" name="Marcador de texto 4">
            <a:extLst>
              <a:ext uri="{FF2B5EF4-FFF2-40B4-BE49-F238E27FC236}">
                <a16:creationId xmlns:a16="http://schemas.microsoft.com/office/drawing/2014/main" id="{F1BBB684-3763-E87D-2EB9-94BD96AB82CA}"/>
              </a:ext>
            </a:extLst>
          </p:cNvPr>
          <p:cNvSpPr>
            <a:spLocks noGrp="1"/>
          </p:cNvSpPr>
          <p:nvPr>
            <p:ph type="body" sz="quarter" idx="13"/>
          </p:nvPr>
        </p:nvSpPr>
        <p:spPr/>
        <p:txBody>
          <a:bodyPr/>
          <a:lstStyle/>
          <a:p>
            <a:endParaRPr lang="es-ES" dirty="0"/>
          </a:p>
          <a:p>
            <a:r>
              <a:rPr lang="es-ES" dirty="0"/>
              <a:t>Bilinear Interpolation</a:t>
            </a:r>
          </a:p>
          <a:p>
            <a:endParaRPr lang="es-ES" dirty="0"/>
          </a:p>
        </p:txBody>
      </p:sp>
      <p:pic>
        <p:nvPicPr>
          <p:cNvPr id="6" name="Imagen 5">
            <a:extLst>
              <a:ext uri="{FF2B5EF4-FFF2-40B4-BE49-F238E27FC236}">
                <a16:creationId xmlns:a16="http://schemas.microsoft.com/office/drawing/2014/main" id="{FE981220-9E6B-0767-D18B-FD9ABBB1807D}"/>
              </a:ext>
            </a:extLst>
          </p:cNvPr>
          <p:cNvPicPr>
            <a:picLocks noChangeAspect="1"/>
          </p:cNvPicPr>
          <p:nvPr/>
        </p:nvPicPr>
        <p:blipFill>
          <a:blip r:embed="rId2"/>
          <a:srcRect l="6079" t="7024" r="6542"/>
          <a:stretch/>
        </p:blipFill>
        <p:spPr>
          <a:xfrm>
            <a:off x="4268420" y="165515"/>
            <a:ext cx="4363962" cy="2190910"/>
          </a:xfrm>
          <a:prstGeom prst="rect">
            <a:avLst/>
          </a:prstGeom>
        </p:spPr>
      </p:pic>
      <p:sp>
        <p:nvSpPr>
          <p:cNvPr id="7" name="CuadroTexto 6">
            <a:extLst>
              <a:ext uri="{FF2B5EF4-FFF2-40B4-BE49-F238E27FC236}">
                <a16:creationId xmlns:a16="http://schemas.microsoft.com/office/drawing/2014/main" id="{6991EE54-E9A9-3159-D948-EB1F4413E5BF}"/>
              </a:ext>
            </a:extLst>
          </p:cNvPr>
          <p:cNvSpPr txBox="1"/>
          <p:nvPr/>
        </p:nvSpPr>
        <p:spPr>
          <a:xfrm>
            <a:off x="473669" y="2060942"/>
            <a:ext cx="8196660" cy="4524315"/>
          </a:xfrm>
          <a:prstGeom prst="rect">
            <a:avLst/>
          </a:prstGeom>
          <a:noFill/>
        </p:spPr>
        <p:txBody>
          <a:bodyPr wrap="square" rtlCol="0">
            <a:spAutoFit/>
          </a:bodyPr>
          <a:lstStyle/>
          <a:p>
            <a:pPr marL="342900" indent="-342900">
              <a:buFont typeface="+mj-lt"/>
              <a:buAutoNum type="arabicPeriod"/>
            </a:pPr>
            <a:r>
              <a:rPr lang="en-US" sz="1200" dirty="0"/>
              <a:t>First, let's identify the 4 nearest neighboring pixels to point (0.5, 0.5):</a:t>
            </a:r>
            <a:br>
              <a:rPr lang="en-US" sz="1200" dirty="0"/>
            </a:br>
            <a:endParaRPr lang="en-US" sz="1200" dirty="0"/>
          </a:p>
          <a:p>
            <a:pPr marL="800100" lvl="1" indent="-342900">
              <a:buFont typeface="Arial" panose="020B0604020202020204" pitchFamily="34" charset="0"/>
              <a:buChar char="•"/>
            </a:pPr>
            <a:r>
              <a:rPr lang="en-US" sz="1200" dirty="0"/>
              <a:t>(0,0) = 0.0</a:t>
            </a:r>
          </a:p>
          <a:p>
            <a:pPr marL="800100" lvl="1" indent="-342900">
              <a:buFont typeface="Arial" panose="020B0604020202020204" pitchFamily="34" charset="0"/>
              <a:buChar char="•"/>
            </a:pPr>
            <a:r>
              <a:rPr lang="en-US" sz="1200" dirty="0"/>
              <a:t>(0,1) = 1.0</a:t>
            </a:r>
          </a:p>
          <a:p>
            <a:pPr marL="800100" lvl="1" indent="-342900">
              <a:buFont typeface="Arial" panose="020B0604020202020204" pitchFamily="34" charset="0"/>
              <a:buChar char="•"/>
            </a:pPr>
            <a:r>
              <a:rPr lang="en-US" sz="1200" dirty="0"/>
              <a:t>(1,0) = 1.0</a:t>
            </a:r>
          </a:p>
          <a:p>
            <a:pPr marL="800100" lvl="1" indent="-342900">
              <a:buFont typeface="Arial" panose="020B0604020202020204" pitchFamily="34" charset="0"/>
              <a:buChar char="•"/>
            </a:pPr>
            <a:r>
              <a:rPr lang="en-US" sz="1200" dirty="0"/>
              <a:t>(1,1) = 1.1</a:t>
            </a:r>
          </a:p>
          <a:p>
            <a:pPr marL="800100" lvl="1" indent="-342900">
              <a:buFont typeface="Arial" panose="020B0604020202020204" pitchFamily="34" charset="0"/>
              <a:buChar char="•"/>
            </a:pPr>
            <a:endParaRPr lang="en-US" sz="1200" dirty="0"/>
          </a:p>
          <a:p>
            <a:pPr marL="342900" indent="-342900">
              <a:buFont typeface="+mj-lt"/>
              <a:buAutoNum type="arabicPeriod"/>
            </a:pPr>
            <a:r>
              <a:rPr lang="en-US" sz="1200" dirty="0"/>
              <a:t>The process requires two linear interpolations in x and a final one in y:</a:t>
            </a:r>
          </a:p>
          <a:p>
            <a:pPr marL="800100" lvl="1" indent="-342900">
              <a:buFont typeface="+mj-lt"/>
              <a:buAutoNum type="alphaUcPeriod"/>
            </a:pPr>
            <a:r>
              <a:rPr lang="en-US" sz="1200" dirty="0"/>
              <a:t>First x-direction interpolation to find the value at (0, 0.5):</a:t>
            </a:r>
          </a:p>
          <a:p>
            <a:pPr marL="800100" lvl="1" indent="-342900">
              <a:buFont typeface="+mj-lt"/>
              <a:buAutoNum type="alphaUcPeriod"/>
            </a:pPr>
            <a:endParaRPr lang="en-US" sz="1200" dirty="0"/>
          </a:p>
          <a:p>
            <a:pPr marL="800100" lvl="1" indent="-342900">
              <a:buFont typeface="+mj-lt"/>
              <a:buAutoNum type="alphaUcPeriod"/>
            </a:pPr>
            <a:endParaRPr lang="en-US" sz="1200" dirty="0"/>
          </a:p>
          <a:p>
            <a:pPr marL="800100" lvl="1" indent="-342900">
              <a:buFont typeface="+mj-lt"/>
              <a:buAutoNum type="alphaUcPeriod"/>
            </a:pPr>
            <a:endParaRPr lang="en-US" sz="1200" dirty="0"/>
          </a:p>
          <a:p>
            <a:pPr marL="800100" lvl="1" indent="-342900">
              <a:buFont typeface="+mj-lt"/>
              <a:buAutoNum type="alphaUcPeriod"/>
            </a:pPr>
            <a:endParaRPr lang="en-US" sz="1200" dirty="0"/>
          </a:p>
          <a:p>
            <a:pPr marL="800100" lvl="1" indent="-342900">
              <a:buFont typeface="+mj-lt"/>
              <a:buAutoNum type="alphaUcPeriod"/>
            </a:pPr>
            <a:endParaRPr lang="en-US" sz="1200" dirty="0"/>
          </a:p>
          <a:p>
            <a:pPr marL="800100" lvl="1" indent="-342900">
              <a:buFont typeface="+mj-lt"/>
              <a:buAutoNum type="alphaUcPeriod"/>
            </a:pPr>
            <a:r>
              <a:rPr lang="en-US" sz="1200" dirty="0"/>
              <a:t>Second x-direction interpolation to find the value at (1, 0.5):</a:t>
            </a:r>
          </a:p>
          <a:p>
            <a:pPr marL="800100" lvl="1" indent="-342900">
              <a:buFont typeface="+mj-lt"/>
              <a:buAutoNum type="alphaUcPeriod"/>
            </a:pPr>
            <a:endParaRPr lang="en-US" sz="1200" dirty="0"/>
          </a:p>
          <a:p>
            <a:pPr marL="800100" lvl="1" indent="-342900">
              <a:buFont typeface="+mj-lt"/>
              <a:buAutoNum type="alphaUcPeriod"/>
            </a:pPr>
            <a:endParaRPr lang="en-US" sz="1200" dirty="0"/>
          </a:p>
          <a:p>
            <a:pPr marL="800100" lvl="1" indent="-342900">
              <a:buFont typeface="+mj-lt"/>
              <a:buAutoNum type="alphaUcPeriod"/>
            </a:pPr>
            <a:endParaRPr lang="en-US" sz="1200" dirty="0"/>
          </a:p>
          <a:p>
            <a:pPr marL="800100" lvl="1" indent="-342900">
              <a:buFont typeface="+mj-lt"/>
              <a:buAutoNum type="alphaUcPeriod"/>
            </a:pPr>
            <a:endParaRPr lang="en-US" sz="1200" dirty="0"/>
          </a:p>
          <a:p>
            <a:pPr marL="800100" lvl="1" indent="-342900">
              <a:buFont typeface="+mj-lt"/>
              <a:buAutoNum type="alphaUcPeriod"/>
            </a:pPr>
            <a:endParaRPr lang="en-US" sz="1200" dirty="0"/>
          </a:p>
          <a:p>
            <a:pPr marL="800100" lvl="1" indent="-342900">
              <a:buFont typeface="+mj-lt"/>
              <a:buAutoNum type="alphaUcPeriod"/>
            </a:pPr>
            <a:r>
              <a:rPr lang="en-US" sz="1200" dirty="0"/>
              <a:t>Final y-direction interpolation to find the value at (0.5, 0.5):</a:t>
            </a:r>
          </a:p>
          <a:p>
            <a:pPr marL="800100" lvl="1" indent="-342900">
              <a:buFont typeface="+mj-lt"/>
              <a:buAutoNum type="alphaUcPeriod"/>
            </a:pPr>
            <a:endParaRPr lang="en-US" sz="1200" dirty="0"/>
          </a:p>
          <a:p>
            <a:pPr lvl="1"/>
            <a:endParaRPr lang="en-US" sz="1200" dirty="0"/>
          </a:p>
          <a:p>
            <a:pPr marL="800100" lvl="1" indent="-342900">
              <a:buFont typeface="+mj-lt"/>
              <a:buAutoNum type="alphaUcPeriod"/>
            </a:pPr>
            <a:endParaRPr lang="en-US" sz="1200" dirty="0"/>
          </a:p>
        </p:txBody>
      </p:sp>
      <p:pic>
        <p:nvPicPr>
          <p:cNvPr id="9" name="Imagen 8">
            <a:extLst>
              <a:ext uri="{FF2B5EF4-FFF2-40B4-BE49-F238E27FC236}">
                <a16:creationId xmlns:a16="http://schemas.microsoft.com/office/drawing/2014/main" id="{5895D88A-8330-90C7-BD24-13DD3A05B5D1}"/>
              </a:ext>
            </a:extLst>
          </p:cNvPr>
          <p:cNvPicPr>
            <a:picLocks noChangeAspect="1"/>
          </p:cNvPicPr>
          <p:nvPr/>
        </p:nvPicPr>
        <p:blipFill>
          <a:blip r:embed="rId3"/>
          <a:stretch>
            <a:fillRect/>
          </a:stretch>
        </p:blipFill>
        <p:spPr>
          <a:xfrm>
            <a:off x="1347794" y="3884370"/>
            <a:ext cx="3718855" cy="654519"/>
          </a:xfrm>
          <a:prstGeom prst="rect">
            <a:avLst/>
          </a:prstGeom>
        </p:spPr>
      </p:pic>
      <p:pic>
        <p:nvPicPr>
          <p:cNvPr id="13" name="Imagen 12">
            <a:extLst>
              <a:ext uri="{FF2B5EF4-FFF2-40B4-BE49-F238E27FC236}">
                <a16:creationId xmlns:a16="http://schemas.microsoft.com/office/drawing/2014/main" id="{6193E3C5-D28B-C8B4-404F-4589DD03C21C}"/>
              </a:ext>
            </a:extLst>
          </p:cNvPr>
          <p:cNvPicPr>
            <a:picLocks noChangeAspect="1"/>
          </p:cNvPicPr>
          <p:nvPr/>
        </p:nvPicPr>
        <p:blipFill>
          <a:blip r:embed="rId4"/>
          <a:stretch>
            <a:fillRect/>
          </a:stretch>
        </p:blipFill>
        <p:spPr>
          <a:xfrm>
            <a:off x="1384410" y="4946900"/>
            <a:ext cx="3415275" cy="694814"/>
          </a:xfrm>
          <a:prstGeom prst="rect">
            <a:avLst/>
          </a:prstGeom>
        </p:spPr>
      </p:pic>
      <p:pic>
        <p:nvPicPr>
          <p:cNvPr id="17" name="Imagen 16">
            <a:extLst>
              <a:ext uri="{FF2B5EF4-FFF2-40B4-BE49-F238E27FC236}">
                <a16:creationId xmlns:a16="http://schemas.microsoft.com/office/drawing/2014/main" id="{7FBBC788-F4E0-650B-29A3-2DCA9787D4C9}"/>
              </a:ext>
            </a:extLst>
          </p:cNvPr>
          <p:cNvPicPr>
            <a:picLocks noChangeAspect="1"/>
          </p:cNvPicPr>
          <p:nvPr/>
        </p:nvPicPr>
        <p:blipFill>
          <a:blip r:embed="rId5"/>
          <a:stretch>
            <a:fillRect/>
          </a:stretch>
        </p:blipFill>
        <p:spPr>
          <a:xfrm>
            <a:off x="1384410" y="6015144"/>
            <a:ext cx="3642960" cy="728592"/>
          </a:xfrm>
          <a:prstGeom prst="rect">
            <a:avLst/>
          </a:prstGeom>
        </p:spPr>
      </p:pic>
    </p:spTree>
    <p:extLst>
      <p:ext uri="{BB962C8B-B14F-4D97-AF65-F5344CB8AC3E}">
        <p14:creationId xmlns:p14="http://schemas.microsoft.com/office/powerpoint/2010/main" val="4372526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FE0A6C7-111B-EB98-9E70-414897C2AD40}"/>
              </a:ext>
            </a:extLst>
          </p:cNvPr>
          <p:cNvSpPr>
            <a:spLocks noGrp="1"/>
          </p:cNvSpPr>
          <p:nvPr>
            <p:ph type="title"/>
          </p:nvPr>
        </p:nvSpPr>
        <p:spPr/>
        <p:txBody>
          <a:bodyPr/>
          <a:lstStyle/>
          <a:p>
            <a:r>
              <a:rPr lang="es-ES" dirty="0"/>
              <a:t>Interpolation for upscaling images</a:t>
            </a:r>
          </a:p>
        </p:txBody>
      </p:sp>
      <p:sp>
        <p:nvSpPr>
          <p:cNvPr id="3" name="Marcador de fecha 2">
            <a:extLst>
              <a:ext uri="{FF2B5EF4-FFF2-40B4-BE49-F238E27FC236}">
                <a16:creationId xmlns:a16="http://schemas.microsoft.com/office/drawing/2014/main" id="{462D5F51-C0E4-3AFA-510A-0D36E02032A7}"/>
              </a:ext>
            </a:extLst>
          </p:cNvPr>
          <p:cNvSpPr>
            <a:spLocks noGrp="1"/>
          </p:cNvSpPr>
          <p:nvPr>
            <p:ph type="dt" sz="half" idx="10"/>
          </p:nvPr>
        </p:nvSpPr>
        <p:spPr/>
        <p:txBody>
          <a:bodyPr/>
          <a:lstStyle/>
          <a:p>
            <a:r>
              <a:rPr lang="es-ES"/>
              <a:t>Nombre del profesor</a:t>
            </a:r>
            <a:endParaRPr lang="es-ES" dirty="0"/>
          </a:p>
        </p:txBody>
      </p:sp>
      <p:sp>
        <p:nvSpPr>
          <p:cNvPr id="4" name="Marcador de número de diapositiva 3">
            <a:extLst>
              <a:ext uri="{FF2B5EF4-FFF2-40B4-BE49-F238E27FC236}">
                <a16:creationId xmlns:a16="http://schemas.microsoft.com/office/drawing/2014/main" id="{C9D646DB-AAD9-4E22-6655-DA5775DFCD3C}"/>
              </a:ext>
            </a:extLst>
          </p:cNvPr>
          <p:cNvSpPr>
            <a:spLocks noGrp="1"/>
          </p:cNvSpPr>
          <p:nvPr>
            <p:ph type="sldNum" sz="quarter" idx="12"/>
          </p:nvPr>
        </p:nvSpPr>
        <p:spPr/>
        <p:txBody>
          <a:bodyPr/>
          <a:lstStyle/>
          <a:p>
            <a:fld id="{782A4607-9936-4E24-98A0-335039E24A0B}" type="slidenum">
              <a:rPr lang="es-ES" smtClean="0"/>
              <a:pPr/>
              <a:t>25</a:t>
            </a:fld>
            <a:endParaRPr lang="es-ES"/>
          </a:p>
        </p:txBody>
      </p:sp>
      <p:sp>
        <p:nvSpPr>
          <p:cNvPr id="6" name="CuadroTexto 5">
            <a:extLst>
              <a:ext uri="{FF2B5EF4-FFF2-40B4-BE49-F238E27FC236}">
                <a16:creationId xmlns:a16="http://schemas.microsoft.com/office/drawing/2014/main" id="{53F1E955-5B95-D583-A62A-F0C29A843C8A}"/>
              </a:ext>
            </a:extLst>
          </p:cNvPr>
          <p:cNvSpPr txBox="1"/>
          <p:nvPr/>
        </p:nvSpPr>
        <p:spPr>
          <a:xfrm>
            <a:off x="196592" y="1351822"/>
            <a:ext cx="8750813" cy="4801314"/>
          </a:xfrm>
          <a:prstGeom prst="rect">
            <a:avLst/>
          </a:prstGeom>
          <a:noFill/>
        </p:spPr>
        <p:txBody>
          <a:bodyPr wrap="square" rtlCol="0">
            <a:spAutoFit/>
          </a:bodyPr>
          <a:lstStyle/>
          <a:p>
            <a:r>
              <a:rPr lang="en-US" dirty="0"/>
              <a:t>Here are the most important image interpolation methods for upscaling images, along with their key advantages:</a:t>
            </a:r>
          </a:p>
          <a:p>
            <a:endParaRPr lang="en-US" dirty="0"/>
          </a:p>
          <a:p>
            <a:r>
              <a:rPr lang="en-US" dirty="0"/>
              <a:t>1. Nearest Neighbor Interpolation</a:t>
            </a:r>
          </a:p>
          <a:p>
            <a:r>
              <a:rPr lang="en-US" dirty="0"/>
              <a:t>   - Simplest and fastest method</a:t>
            </a:r>
          </a:p>
          <a:p>
            <a:r>
              <a:rPr lang="en-US" dirty="0"/>
              <a:t>   - Preserves hard edges</a:t>
            </a:r>
          </a:p>
          <a:p>
            <a:r>
              <a:rPr lang="en-US" dirty="0"/>
              <a:t>   - Good for pixel art and graphics with sharp edges</a:t>
            </a:r>
          </a:p>
          <a:p>
            <a:r>
              <a:rPr lang="en-US" dirty="0"/>
              <a:t>   - No new colors are introduced</a:t>
            </a:r>
          </a:p>
          <a:p>
            <a:r>
              <a:rPr lang="en-US" dirty="0"/>
              <a:t>   - Main disadvantage: Results in blocky/pixelated images</a:t>
            </a:r>
          </a:p>
          <a:p>
            <a:r>
              <a:rPr lang="en-US" dirty="0"/>
              <a:t>   </a:t>
            </a:r>
          </a:p>
          <a:p>
            <a:r>
              <a:rPr lang="en-US" dirty="0"/>
              <a:t>2. Bilinear Interpolation</a:t>
            </a:r>
          </a:p>
          <a:p>
            <a:r>
              <a:rPr lang="en-US" dirty="0"/>
              <a:t>   - Smoother results than nearest neighbor</a:t>
            </a:r>
          </a:p>
          <a:p>
            <a:r>
              <a:rPr lang="en-US" dirty="0"/>
              <a:t>   - Good balance between quality and computational cost</a:t>
            </a:r>
          </a:p>
          <a:p>
            <a:r>
              <a:rPr lang="en-US" dirty="0"/>
              <a:t>   - Works well for natural images with gradual transitions</a:t>
            </a:r>
          </a:p>
          <a:p>
            <a:r>
              <a:rPr lang="en-US" dirty="0"/>
              <a:t>   - Better preservation of detail than nearest neighbor</a:t>
            </a:r>
          </a:p>
          <a:p>
            <a:r>
              <a:rPr lang="en-US" dirty="0"/>
              <a:t>   - Main disadvantage: Can cause some blurring of edges</a:t>
            </a:r>
          </a:p>
          <a:p>
            <a:endParaRPr lang="en-US" dirty="0"/>
          </a:p>
        </p:txBody>
      </p:sp>
    </p:spTree>
    <p:extLst>
      <p:ext uri="{BB962C8B-B14F-4D97-AF65-F5344CB8AC3E}">
        <p14:creationId xmlns:p14="http://schemas.microsoft.com/office/powerpoint/2010/main" val="4411419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6963F75-D84B-6866-3B52-B3F4951B3838}"/>
              </a:ext>
            </a:extLst>
          </p:cNvPr>
          <p:cNvSpPr>
            <a:spLocks noGrp="1"/>
          </p:cNvSpPr>
          <p:nvPr>
            <p:ph type="title"/>
          </p:nvPr>
        </p:nvSpPr>
        <p:spPr/>
        <p:txBody>
          <a:bodyPr/>
          <a:lstStyle/>
          <a:p>
            <a:r>
              <a:rPr lang="es-ES" dirty="0"/>
              <a:t>Interpolation for upscaling images</a:t>
            </a:r>
          </a:p>
        </p:txBody>
      </p:sp>
      <p:sp>
        <p:nvSpPr>
          <p:cNvPr id="3" name="Marcador de fecha 2">
            <a:extLst>
              <a:ext uri="{FF2B5EF4-FFF2-40B4-BE49-F238E27FC236}">
                <a16:creationId xmlns:a16="http://schemas.microsoft.com/office/drawing/2014/main" id="{2881EC57-631C-22C2-2CC4-1916A0D10FEB}"/>
              </a:ext>
            </a:extLst>
          </p:cNvPr>
          <p:cNvSpPr>
            <a:spLocks noGrp="1"/>
          </p:cNvSpPr>
          <p:nvPr>
            <p:ph type="dt" sz="half" idx="10"/>
          </p:nvPr>
        </p:nvSpPr>
        <p:spPr/>
        <p:txBody>
          <a:bodyPr/>
          <a:lstStyle/>
          <a:p>
            <a:r>
              <a:rPr lang="es-ES"/>
              <a:t>Nombre del profesor</a:t>
            </a:r>
            <a:endParaRPr lang="es-ES" dirty="0"/>
          </a:p>
        </p:txBody>
      </p:sp>
      <p:sp>
        <p:nvSpPr>
          <p:cNvPr id="4" name="Marcador de número de diapositiva 3">
            <a:extLst>
              <a:ext uri="{FF2B5EF4-FFF2-40B4-BE49-F238E27FC236}">
                <a16:creationId xmlns:a16="http://schemas.microsoft.com/office/drawing/2014/main" id="{44B562FA-BE75-CFE5-3D19-0E985ADCF4B1}"/>
              </a:ext>
            </a:extLst>
          </p:cNvPr>
          <p:cNvSpPr>
            <a:spLocks noGrp="1"/>
          </p:cNvSpPr>
          <p:nvPr>
            <p:ph type="sldNum" sz="quarter" idx="12"/>
          </p:nvPr>
        </p:nvSpPr>
        <p:spPr/>
        <p:txBody>
          <a:bodyPr/>
          <a:lstStyle/>
          <a:p>
            <a:fld id="{782A4607-9936-4E24-98A0-335039E24A0B}" type="slidenum">
              <a:rPr lang="es-ES" smtClean="0"/>
              <a:pPr/>
              <a:t>26</a:t>
            </a:fld>
            <a:endParaRPr lang="es-ES"/>
          </a:p>
        </p:txBody>
      </p:sp>
      <p:sp>
        <p:nvSpPr>
          <p:cNvPr id="6" name="CuadroTexto 5">
            <a:extLst>
              <a:ext uri="{FF2B5EF4-FFF2-40B4-BE49-F238E27FC236}">
                <a16:creationId xmlns:a16="http://schemas.microsoft.com/office/drawing/2014/main" id="{FB82E5AC-EE22-9252-189A-8052BECCB028}"/>
              </a:ext>
            </a:extLst>
          </p:cNvPr>
          <p:cNvSpPr txBox="1"/>
          <p:nvPr/>
        </p:nvSpPr>
        <p:spPr>
          <a:xfrm>
            <a:off x="221557" y="1348800"/>
            <a:ext cx="8494705" cy="5509200"/>
          </a:xfrm>
          <a:prstGeom prst="rect">
            <a:avLst/>
          </a:prstGeom>
          <a:noFill/>
        </p:spPr>
        <p:txBody>
          <a:bodyPr wrap="square" rtlCol="0">
            <a:spAutoFit/>
          </a:bodyPr>
          <a:lstStyle/>
          <a:p>
            <a:r>
              <a:rPr lang="en-US" sz="1600" dirty="0"/>
              <a:t>3. Bicubic Interpolation</a:t>
            </a:r>
          </a:p>
          <a:p>
            <a:r>
              <a:rPr lang="en-US" sz="1600" dirty="0"/>
              <a:t>   - Higher quality than bilinear</a:t>
            </a:r>
          </a:p>
          <a:p>
            <a:r>
              <a:rPr lang="en-US" sz="1600" dirty="0"/>
              <a:t>   - Better edge preservation</a:t>
            </a:r>
          </a:p>
          <a:p>
            <a:r>
              <a:rPr lang="en-US" sz="1600" dirty="0"/>
              <a:t>   - Sharper results than bilinear</a:t>
            </a:r>
          </a:p>
          <a:p>
            <a:r>
              <a:rPr lang="en-US" sz="1600" dirty="0"/>
              <a:t>   - Good for photographs and natural images</a:t>
            </a:r>
          </a:p>
          <a:p>
            <a:r>
              <a:rPr lang="en-US" sz="1600" dirty="0"/>
              <a:t>   - Main disadvantage: More computationally intensive than bilinear</a:t>
            </a:r>
          </a:p>
          <a:p>
            <a:endParaRPr lang="en-US" sz="1600" dirty="0"/>
          </a:p>
          <a:p>
            <a:r>
              <a:rPr lang="en-US" sz="1600" dirty="0"/>
              <a:t>4. </a:t>
            </a:r>
            <a:r>
              <a:rPr lang="en-US" sz="1600" dirty="0" err="1"/>
              <a:t>Lanczos</a:t>
            </a:r>
            <a:r>
              <a:rPr lang="en-US" sz="1600" dirty="0"/>
              <a:t> Interpolation</a:t>
            </a:r>
          </a:p>
          <a:p>
            <a:r>
              <a:rPr lang="en-US" sz="1600" dirty="0"/>
              <a:t>   - Excellent quality for photographic images</a:t>
            </a:r>
          </a:p>
          <a:p>
            <a:r>
              <a:rPr lang="en-US" sz="1600" dirty="0"/>
              <a:t>   - Superior edge preservation</a:t>
            </a:r>
          </a:p>
          <a:p>
            <a:r>
              <a:rPr lang="en-US" sz="1600" dirty="0"/>
              <a:t>   - Minimal artifacts</a:t>
            </a:r>
          </a:p>
          <a:p>
            <a:r>
              <a:rPr lang="en-US" sz="1600" dirty="0"/>
              <a:t>   - Better preservation of high-frequency details</a:t>
            </a:r>
          </a:p>
          <a:p>
            <a:r>
              <a:rPr lang="en-US" sz="1600" dirty="0"/>
              <a:t>   - Main disadvantage: Computationally expensive</a:t>
            </a:r>
          </a:p>
          <a:p>
            <a:r>
              <a:rPr lang="en-US" sz="1600" dirty="0"/>
              <a:t>   </a:t>
            </a:r>
          </a:p>
          <a:p>
            <a:r>
              <a:rPr lang="en-US" sz="1600" dirty="0"/>
              <a:t>5. B-Spline Interpolation</a:t>
            </a:r>
          </a:p>
          <a:p>
            <a:r>
              <a:rPr lang="en-US" sz="1600" dirty="0"/>
              <a:t>   - Very smooth results</a:t>
            </a:r>
          </a:p>
          <a:p>
            <a:r>
              <a:rPr lang="en-US" sz="1600" dirty="0"/>
              <a:t>   - Good for medical imaging</a:t>
            </a:r>
          </a:p>
          <a:p>
            <a:r>
              <a:rPr lang="en-US" sz="1600" dirty="0"/>
              <a:t>   - Reduces aliasing artifacts</a:t>
            </a:r>
          </a:p>
          <a:p>
            <a:r>
              <a:rPr lang="en-US" sz="1600" dirty="0"/>
              <a:t>   - Excellent for continuous tone images</a:t>
            </a:r>
          </a:p>
          <a:p>
            <a:r>
              <a:rPr lang="en-US" sz="1600" dirty="0"/>
              <a:t>   - Main disadvantage: Can over-smooth some details</a:t>
            </a:r>
          </a:p>
          <a:p>
            <a:endParaRPr lang="en-US" sz="1600" dirty="0"/>
          </a:p>
          <a:p>
            <a:endParaRPr lang="es-ES" sz="1600" dirty="0"/>
          </a:p>
        </p:txBody>
      </p:sp>
    </p:spTree>
    <p:extLst>
      <p:ext uri="{BB962C8B-B14F-4D97-AF65-F5344CB8AC3E}">
        <p14:creationId xmlns:p14="http://schemas.microsoft.com/office/powerpoint/2010/main" val="208492605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330760F-9DB2-DB05-E27B-9545F7452D5C}"/>
              </a:ext>
            </a:extLst>
          </p:cNvPr>
          <p:cNvSpPr>
            <a:spLocks noGrp="1"/>
          </p:cNvSpPr>
          <p:nvPr>
            <p:ph type="title"/>
          </p:nvPr>
        </p:nvSpPr>
        <p:spPr/>
        <p:txBody>
          <a:bodyPr/>
          <a:lstStyle/>
          <a:p>
            <a:r>
              <a:rPr lang="es-ES" dirty="0"/>
              <a:t>Interpolation for upscaling images</a:t>
            </a:r>
          </a:p>
        </p:txBody>
      </p:sp>
      <p:sp>
        <p:nvSpPr>
          <p:cNvPr id="3" name="Marcador de fecha 2">
            <a:extLst>
              <a:ext uri="{FF2B5EF4-FFF2-40B4-BE49-F238E27FC236}">
                <a16:creationId xmlns:a16="http://schemas.microsoft.com/office/drawing/2014/main" id="{41746140-AC01-575C-FCC7-EFB65E1C9BCD}"/>
              </a:ext>
            </a:extLst>
          </p:cNvPr>
          <p:cNvSpPr>
            <a:spLocks noGrp="1"/>
          </p:cNvSpPr>
          <p:nvPr>
            <p:ph type="dt" sz="half" idx="10"/>
          </p:nvPr>
        </p:nvSpPr>
        <p:spPr/>
        <p:txBody>
          <a:bodyPr/>
          <a:lstStyle/>
          <a:p>
            <a:r>
              <a:rPr lang="es-ES"/>
              <a:t>Nombre del profesor</a:t>
            </a:r>
            <a:endParaRPr lang="es-ES" dirty="0"/>
          </a:p>
        </p:txBody>
      </p:sp>
      <p:sp>
        <p:nvSpPr>
          <p:cNvPr id="4" name="Marcador de número de diapositiva 3">
            <a:extLst>
              <a:ext uri="{FF2B5EF4-FFF2-40B4-BE49-F238E27FC236}">
                <a16:creationId xmlns:a16="http://schemas.microsoft.com/office/drawing/2014/main" id="{CC2771F9-748C-4E9D-E395-5115DA0A3480}"/>
              </a:ext>
            </a:extLst>
          </p:cNvPr>
          <p:cNvSpPr>
            <a:spLocks noGrp="1"/>
          </p:cNvSpPr>
          <p:nvPr>
            <p:ph type="sldNum" sz="quarter" idx="12"/>
          </p:nvPr>
        </p:nvSpPr>
        <p:spPr/>
        <p:txBody>
          <a:bodyPr/>
          <a:lstStyle/>
          <a:p>
            <a:fld id="{782A4607-9936-4E24-98A0-335039E24A0B}" type="slidenum">
              <a:rPr lang="es-ES" smtClean="0"/>
              <a:pPr/>
              <a:t>27</a:t>
            </a:fld>
            <a:endParaRPr lang="es-ES"/>
          </a:p>
        </p:txBody>
      </p:sp>
      <p:sp>
        <p:nvSpPr>
          <p:cNvPr id="6" name="CuadroTexto 5">
            <a:extLst>
              <a:ext uri="{FF2B5EF4-FFF2-40B4-BE49-F238E27FC236}">
                <a16:creationId xmlns:a16="http://schemas.microsoft.com/office/drawing/2014/main" id="{BD4B4B23-AD12-8097-CF1F-1C227BD34C4B}"/>
              </a:ext>
            </a:extLst>
          </p:cNvPr>
          <p:cNvSpPr txBox="1"/>
          <p:nvPr/>
        </p:nvSpPr>
        <p:spPr>
          <a:xfrm>
            <a:off x="164425" y="1369940"/>
            <a:ext cx="8689979" cy="5078313"/>
          </a:xfrm>
          <a:prstGeom prst="rect">
            <a:avLst/>
          </a:prstGeom>
          <a:noFill/>
        </p:spPr>
        <p:txBody>
          <a:bodyPr wrap="square" rtlCol="0">
            <a:spAutoFit/>
          </a:bodyPr>
          <a:lstStyle/>
          <a:p>
            <a:r>
              <a:rPr lang="en-US" dirty="0"/>
              <a:t>6. Mitchell-Netravali</a:t>
            </a:r>
          </a:p>
          <a:p>
            <a:r>
              <a:rPr lang="en-US" dirty="0"/>
              <a:t>   - Good balance between sharpness and smoothness</a:t>
            </a:r>
          </a:p>
          <a:p>
            <a:r>
              <a:rPr lang="en-US" dirty="0"/>
              <a:t>   - Reduces ringing artifacts</a:t>
            </a:r>
          </a:p>
          <a:p>
            <a:r>
              <a:rPr lang="en-US" dirty="0"/>
              <a:t>   - Popular in professional image processing</a:t>
            </a:r>
          </a:p>
          <a:p>
            <a:r>
              <a:rPr lang="en-US" dirty="0"/>
              <a:t>   - Good for both natural and synthetic images</a:t>
            </a:r>
          </a:p>
          <a:p>
            <a:r>
              <a:rPr lang="en-US" dirty="0"/>
              <a:t>   - Main disadvantage: Medium computational cost</a:t>
            </a:r>
          </a:p>
          <a:p>
            <a:endParaRPr lang="en-US" dirty="0"/>
          </a:p>
          <a:p>
            <a:r>
              <a:rPr lang="en-US" dirty="0"/>
              <a:t>7. Deep Learning-Based Methods (e.g., SRCNN, ESRGAN)</a:t>
            </a:r>
          </a:p>
          <a:p>
            <a:r>
              <a:rPr lang="en-US" dirty="0"/>
              <a:t>   - Highest quality results</a:t>
            </a:r>
          </a:p>
          <a:p>
            <a:r>
              <a:rPr lang="en-US" dirty="0"/>
              <a:t>   - Can infer missing details</a:t>
            </a:r>
          </a:p>
          <a:p>
            <a:r>
              <a:rPr lang="en-US" dirty="0"/>
              <a:t>   - Excellent for facial features and text</a:t>
            </a:r>
          </a:p>
          <a:p>
            <a:r>
              <a:rPr lang="en-US" dirty="0"/>
              <a:t>   - Can reduce multiple types of artifacts</a:t>
            </a:r>
          </a:p>
          <a:p>
            <a:r>
              <a:rPr lang="en-US" dirty="0"/>
              <a:t>   - Main disadvantages: </a:t>
            </a:r>
          </a:p>
          <a:p>
            <a:r>
              <a:rPr lang="en-US" dirty="0"/>
              <a:t>     * Very computationally intensive</a:t>
            </a:r>
          </a:p>
          <a:p>
            <a:r>
              <a:rPr lang="en-US" dirty="0"/>
              <a:t>     * Requires specialized hardware</a:t>
            </a:r>
          </a:p>
          <a:p>
            <a:r>
              <a:rPr lang="en-US" dirty="0"/>
              <a:t>     * May introduce artifacts in certain cases</a:t>
            </a:r>
          </a:p>
          <a:p>
            <a:endParaRPr lang="en-US" dirty="0"/>
          </a:p>
          <a:p>
            <a:endParaRPr lang="es-ES" dirty="0"/>
          </a:p>
        </p:txBody>
      </p:sp>
    </p:spTree>
    <p:extLst>
      <p:ext uri="{BB962C8B-B14F-4D97-AF65-F5344CB8AC3E}">
        <p14:creationId xmlns:p14="http://schemas.microsoft.com/office/powerpoint/2010/main" val="105701947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4A0FA22-5DFA-D34D-1EFE-BF78546B1C36}"/>
              </a:ext>
            </a:extLst>
          </p:cNvPr>
          <p:cNvSpPr>
            <a:spLocks noGrp="1"/>
          </p:cNvSpPr>
          <p:nvPr>
            <p:ph type="title"/>
          </p:nvPr>
        </p:nvSpPr>
        <p:spPr/>
        <p:txBody>
          <a:bodyPr/>
          <a:lstStyle/>
          <a:p>
            <a:r>
              <a:rPr lang="es-ES" dirty="0"/>
              <a:t>Interpolation for upscaling images</a:t>
            </a:r>
          </a:p>
        </p:txBody>
      </p:sp>
      <p:sp>
        <p:nvSpPr>
          <p:cNvPr id="3" name="Marcador de fecha 2">
            <a:extLst>
              <a:ext uri="{FF2B5EF4-FFF2-40B4-BE49-F238E27FC236}">
                <a16:creationId xmlns:a16="http://schemas.microsoft.com/office/drawing/2014/main" id="{1EB6778A-F9B4-B451-8168-82FF73F04265}"/>
              </a:ext>
            </a:extLst>
          </p:cNvPr>
          <p:cNvSpPr>
            <a:spLocks noGrp="1"/>
          </p:cNvSpPr>
          <p:nvPr>
            <p:ph type="dt" sz="half" idx="10"/>
          </p:nvPr>
        </p:nvSpPr>
        <p:spPr/>
        <p:txBody>
          <a:bodyPr/>
          <a:lstStyle/>
          <a:p>
            <a:r>
              <a:rPr lang="es-ES"/>
              <a:t>Nombre del profesor</a:t>
            </a:r>
            <a:endParaRPr lang="es-ES" dirty="0"/>
          </a:p>
        </p:txBody>
      </p:sp>
      <p:sp>
        <p:nvSpPr>
          <p:cNvPr id="4" name="Marcador de número de diapositiva 3">
            <a:extLst>
              <a:ext uri="{FF2B5EF4-FFF2-40B4-BE49-F238E27FC236}">
                <a16:creationId xmlns:a16="http://schemas.microsoft.com/office/drawing/2014/main" id="{1B50502B-2D7F-1A8F-8AFE-1DA794D85B0C}"/>
              </a:ext>
            </a:extLst>
          </p:cNvPr>
          <p:cNvSpPr>
            <a:spLocks noGrp="1"/>
          </p:cNvSpPr>
          <p:nvPr>
            <p:ph type="sldNum" sz="quarter" idx="12"/>
          </p:nvPr>
        </p:nvSpPr>
        <p:spPr/>
        <p:txBody>
          <a:bodyPr/>
          <a:lstStyle/>
          <a:p>
            <a:fld id="{782A4607-9936-4E24-98A0-335039E24A0B}" type="slidenum">
              <a:rPr lang="es-ES" smtClean="0"/>
              <a:pPr/>
              <a:t>28</a:t>
            </a:fld>
            <a:endParaRPr lang="es-ES"/>
          </a:p>
        </p:txBody>
      </p:sp>
      <p:sp>
        <p:nvSpPr>
          <p:cNvPr id="6" name="CuadroTexto 5">
            <a:extLst>
              <a:ext uri="{FF2B5EF4-FFF2-40B4-BE49-F238E27FC236}">
                <a16:creationId xmlns:a16="http://schemas.microsoft.com/office/drawing/2014/main" id="{82919AC1-BF52-1232-9BC2-6589FBD6EF28}"/>
              </a:ext>
            </a:extLst>
          </p:cNvPr>
          <p:cNvSpPr txBox="1"/>
          <p:nvPr/>
        </p:nvSpPr>
        <p:spPr>
          <a:xfrm>
            <a:off x="324646" y="1362849"/>
            <a:ext cx="8494705" cy="5047536"/>
          </a:xfrm>
          <a:prstGeom prst="rect">
            <a:avLst/>
          </a:prstGeom>
          <a:noFill/>
        </p:spPr>
        <p:txBody>
          <a:bodyPr wrap="square" rtlCol="0">
            <a:spAutoFit/>
          </a:bodyPr>
          <a:lstStyle/>
          <a:p>
            <a:r>
              <a:rPr lang="en-US" sz="1400" dirty="0"/>
              <a:t>8. </a:t>
            </a:r>
            <a:r>
              <a:rPr lang="en-US" sz="1400" dirty="0" err="1"/>
              <a:t>Sinc</a:t>
            </a:r>
            <a:r>
              <a:rPr lang="en-US" sz="1400" dirty="0"/>
              <a:t> Interpolation</a:t>
            </a:r>
          </a:p>
          <a:p>
            <a:r>
              <a:rPr lang="en-US" sz="1400" dirty="0"/>
              <a:t>   - Theoretically perfect reconstruction for band-limited signals</a:t>
            </a:r>
          </a:p>
          <a:p>
            <a:r>
              <a:rPr lang="en-US" sz="1400" dirty="0"/>
              <a:t>   - Excellent preservation of frequency content</a:t>
            </a:r>
          </a:p>
          <a:p>
            <a:r>
              <a:rPr lang="en-US" sz="1400" dirty="0"/>
              <a:t>   - Used as a reference for other methods</a:t>
            </a:r>
          </a:p>
          <a:p>
            <a:r>
              <a:rPr lang="en-US" sz="1400" dirty="0"/>
              <a:t>   - Main disadvantages:</a:t>
            </a:r>
          </a:p>
          <a:p>
            <a:r>
              <a:rPr lang="en-US" sz="1400" dirty="0"/>
              <a:t>     * Infinite support (needs to be windowed)</a:t>
            </a:r>
          </a:p>
          <a:p>
            <a:r>
              <a:rPr lang="en-US" sz="1400" dirty="0"/>
              <a:t>     * Computationally expensive</a:t>
            </a:r>
          </a:p>
          <a:p>
            <a:r>
              <a:rPr lang="en-US" sz="1400" dirty="0"/>
              <a:t>     * Can introduce ringing artifacts</a:t>
            </a:r>
          </a:p>
          <a:p>
            <a:endParaRPr lang="en-US" sz="1400" dirty="0"/>
          </a:p>
          <a:p>
            <a:r>
              <a:rPr lang="en-US" sz="1400" b="1" dirty="0"/>
              <a:t>For practical applications</a:t>
            </a:r>
            <a:r>
              <a:rPr lang="en-US" sz="1400" dirty="0"/>
              <a:t>:</a:t>
            </a:r>
          </a:p>
          <a:p>
            <a:r>
              <a:rPr lang="en-US" sz="1400" dirty="0"/>
              <a:t>- For real-time applications or quick previews: Nearest Neighbor or Bilinear</a:t>
            </a:r>
          </a:p>
          <a:p>
            <a:r>
              <a:rPr lang="en-US" sz="1400" dirty="0"/>
              <a:t>- For general photography: Bicubic or </a:t>
            </a:r>
            <a:r>
              <a:rPr lang="en-US" sz="1400" dirty="0" err="1"/>
              <a:t>Lanczos</a:t>
            </a:r>
            <a:endParaRPr lang="en-US" sz="1400" dirty="0"/>
          </a:p>
          <a:p>
            <a:r>
              <a:rPr lang="en-US" sz="1400" dirty="0"/>
              <a:t>- For professional work: Mitchell-Netravali or </a:t>
            </a:r>
            <a:r>
              <a:rPr lang="en-US" sz="1400" dirty="0" err="1"/>
              <a:t>Lanczos</a:t>
            </a:r>
            <a:endParaRPr lang="en-US" sz="1400" dirty="0"/>
          </a:p>
          <a:p>
            <a:r>
              <a:rPr lang="en-US" sz="1400" dirty="0"/>
              <a:t>- For specialized applications (AI upscaling): Deep Learning methods</a:t>
            </a:r>
          </a:p>
          <a:p>
            <a:r>
              <a:rPr lang="en-US" sz="1400" dirty="0"/>
              <a:t>- For medical imaging: B-Spline or specialized medical imaging algorithms</a:t>
            </a:r>
          </a:p>
          <a:p>
            <a:endParaRPr lang="en-US" sz="1400" dirty="0"/>
          </a:p>
          <a:p>
            <a:r>
              <a:rPr lang="en-US" sz="1400" dirty="0"/>
              <a:t>The choice of method often depends on:</a:t>
            </a:r>
          </a:p>
          <a:p>
            <a:r>
              <a:rPr lang="en-US" sz="1400" dirty="0"/>
              <a:t>1. The type of image content</a:t>
            </a:r>
          </a:p>
          <a:p>
            <a:r>
              <a:rPr lang="en-US" sz="1400" dirty="0"/>
              <a:t>2. The required processing speed</a:t>
            </a:r>
          </a:p>
          <a:p>
            <a:r>
              <a:rPr lang="en-US" sz="1400" dirty="0"/>
              <a:t>3. The available computational resources</a:t>
            </a:r>
          </a:p>
          <a:p>
            <a:r>
              <a:rPr lang="en-US" sz="1400" dirty="0"/>
              <a:t>4. The intended use of the output image</a:t>
            </a:r>
          </a:p>
          <a:p>
            <a:r>
              <a:rPr lang="en-US" sz="1400" dirty="0"/>
              <a:t>5. The acceptable trade-off between quality and processing time</a:t>
            </a:r>
          </a:p>
          <a:p>
            <a:endParaRPr lang="es-ES" sz="1400" dirty="0"/>
          </a:p>
        </p:txBody>
      </p:sp>
    </p:spTree>
    <p:extLst>
      <p:ext uri="{BB962C8B-B14F-4D97-AF65-F5344CB8AC3E}">
        <p14:creationId xmlns:p14="http://schemas.microsoft.com/office/powerpoint/2010/main" val="127902508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557B123-CDC5-2B1B-E1E5-A6F843C46940}"/>
              </a:ext>
            </a:extLst>
          </p:cNvPr>
          <p:cNvSpPr>
            <a:spLocks noGrp="1"/>
          </p:cNvSpPr>
          <p:nvPr>
            <p:ph type="title"/>
          </p:nvPr>
        </p:nvSpPr>
        <p:spPr/>
        <p:txBody>
          <a:bodyPr/>
          <a:lstStyle/>
          <a:p>
            <a:r>
              <a:rPr lang="es-ES" dirty="0"/>
              <a:t>Resize Image</a:t>
            </a:r>
          </a:p>
        </p:txBody>
      </p:sp>
      <p:sp>
        <p:nvSpPr>
          <p:cNvPr id="3" name="Marcador de fecha 2">
            <a:extLst>
              <a:ext uri="{FF2B5EF4-FFF2-40B4-BE49-F238E27FC236}">
                <a16:creationId xmlns:a16="http://schemas.microsoft.com/office/drawing/2014/main" id="{12F92703-DA9F-2A3A-DEFE-BF25FDE4D15B}"/>
              </a:ext>
            </a:extLst>
          </p:cNvPr>
          <p:cNvSpPr>
            <a:spLocks noGrp="1"/>
          </p:cNvSpPr>
          <p:nvPr>
            <p:ph type="dt" sz="half" idx="10"/>
          </p:nvPr>
        </p:nvSpPr>
        <p:spPr/>
        <p:txBody>
          <a:bodyPr/>
          <a:lstStyle/>
          <a:p>
            <a:r>
              <a:rPr lang="es-ES"/>
              <a:t>Nombre del profesor</a:t>
            </a:r>
            <a:endParaRPr lang="es-ES" dirty="0"/>
          </a:p>
        </p:txBody>
      </p:sp>
      <p:sp>
        <p:nvSpPr>
          <p:cNvPr id="4" name="Marcador de número de diapositiva 3">
            <a:extLst>
              <a:ext uri="{FF2B5EF4-FFF2-40B4-BE49-F238E27FC236}">
                <a16:creationId xmlns:a16="http://schemas.microsoft.com/office/drawing/2014/main" id="{305C0970-D419-5FBC-4589-4DAE67547678}"/>
              </a:ext>
            </a:extLst>
          </p:cNvPr>
          <p:cNvSpPr>
            <a:spLocks noGrp="1"/>
          </p:cNvSpPr>
          <p:nvPr>
            <p:ph type="sldNum" sz="quarter" idx="12"/>
          </p:nvPr>
        </p:nvSpPr>
        <p:spPr/>
        <p:txBody>
          <a:bodyPr/>
          <a:lstStyle/>
          <a:p>
            <a:fld id="{782A4607-9936-4E24-98A0-335039E24A0B}" type="slidenum">
              <a:rPr lang="es-ES" smtClean="0"/>
              <a:pPr/>
              <a:t>29</a:t>
            </a:fld>
            <a:endParaRPr lang="es-ES"/>
          </a:p>
        </p:txBody>
      </p:sp>
      <p:sp>
        <p:nvSpPr>
          <p:cNvPr id="6" name="CuadroTexto 5">
            <a:extLst>
              <a:ext uri="{FF2B5EF4-FFF2-40B4-BE49-F238E27FC236}">
                <a16:creationId xmlns:a16="http://schemas.microsoft.com/office/drawing/2014/main" id="{2E04CB96-71CF-9CE9-5727-D20349E9C4F6}"/>
              </a:ext>
            </a:extLst>
          </p:cNvPr>
          <p:cNvSpPr txBox="1"/>
          <p:nvPr/>
        </p:nvSpPr>
        <p:spPr>
          <a:xfrm>
            <a:off x="2067465" y="2821840"/>
            <a:ext cx="4401910" cy="923330"/>
          </a:xfrm>
          <a:prstGeom prst="rect">
            <a:avLst/>
          </a:prstGeom>
          <a:noFill/>
        </p:spPr>
        <p:txBody>
          <a:bodyPr wrap="square" rtlCol="0">
            <a:spAutoFit/>
          </a:bodyPr>
          <a:lstStyle/>
          <a:p>
            <a:r>
              <a:rPr lang="es-ES" sz="5400" b="1" dirty="0">
                <a:solidFill>
                  <a:schemeClr val="accent6">
                    <a:lumMod val="60000"/>
                    <a:lumOff val="40000"/>
                  </a:schemeClr>
                </a:solidFill>
              </a:rPr>
              <a:t>HANDS ON</a:t>
            </a:r>
          </a:p>
        </p:txBody>
      </p:sp>
    </p:spTree>
    <p:extLst>
      <p:ext uri="{BB962C8B-B14F-4D97-AF65-F5344CB8AC3E}">
        <p14:creationId xmlns:p14="http://schemas.microsoft.com/office/powerpoint/2010/main" val="16590796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1 Imagen"/>
          <p:cNvPicPr>
            <a:picLocks noChangeAspect="1"/>
          </p:cNvPicPr>
          <p:nvPr/>
        </p:nvPicPr>
        <p:blipFill>
          <a:blip r:embed="rId3" cstate="print">
            <a:grayscl/>
            <a:extLst>
              <a:ext uri="{28A0092B-C50C-407E-A947-70E740481C1C}">
                <a14:useLocalDpi xmlns:a14="http://schemas.microsoft.com/office/drawing/2010/main" val="0"/>
              </a:ext>
            </a:extLst>
          </a:blip>
          <a:stretch>
            <a:fillRect/>
          </a:stretch>
        </p:blipFill>
        <p:spPr>
          <a:xfrm>
            <a:off x="4085945" y="1059881"/>
            <a:ext cx="964965" cy="964965"/>
          </a:xfrm>
          <a:prstGeom prst="rect">
            <a:avLst/>
          </a:prstGeom>
        </p:spPr>
      </p:pic>
      <p:sp>
        <p:nvSpPr>
          <p:cNvPr id="7" name="6 Marcador de fecha"/>
          <p:cNvSpPr>
            <a:spLocks noGrp="1"/>
          </p:cNvSpPr>
          <p:nvPr>
            <p:ph type="dt" sz="half" idx="10"/>
          </p:nvPr>
        </p:nvSpPr>
        <p:spPr/>
        <p:txBody>
          <a:bodyPr/>
          <a:lstStyle/>
          <a:p>
            <a:r>
              <a:rPr lang="es-ES"/>
              <a:t>Nombre del profesor</a:t>
            </a:r>
            <a:endParaRPr lang="es-ES" dirty="0"/>
          </a:p>
        </p:txBody>
      </p:sp>
      <p:sp>
        <p:nvSpPr>
          <p:cNvPr id="3" name="AutoShape 2" descr="Prohibido comer Imágenes Vectoriales, Gráfico Vectorial de Prohibido comer  | Depositphotos"/>
          <p:cNvSpPr>
            <a:spLocks noChangeAspect="1" noChangeArrowheads="1"/>
          </p:cNvSpPr>
          <p:nvPr/>
        </p:nvSpPr>
        <p:spPr bwMode="auto">
          <a:xfrm>
            <a:off x="1259681" y="748903"/>
            <a:ext cx="2286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s-ES"/>
          </a:p>
        </p:txBody>
      </p:sp>
      <p:pic>
        <p:nvPicPr>
          <p:cNvPr id="512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65426" y="2281508"/>
            <a:ext cx="3310501" cy="33105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Marcador de número de diapositiva 3">
            <a:extLst>
              <a:ext uri="{FF2B5EF4-FFF2-40B4-BE49-F238E27FC236}">
                <a16:creationId xmlns:a16="http://schemas.microsoft.com/office/drawing/2014/main" id="{3D810A67-1614-B426-97BA-9EEBDDEFF37B}"/>
              </a:ext>
            </a:extLst>
          </p:cNvPr>
          <p:cNvSpPr>
            <a:spLocks noGrp="1"/>
          </p:cNvSpPr>
          <p:nvPr>
            <p:ph type="sldNum" sz="quarter" idx="12"/>
          </p:nvPr>
        </p:nvSpPr>
        <p:spPr/>
        <p:txBody>
          <a:bodyPr/>
          <a:lstStyle/>
          <a:p>
            <a:fld id="{782A4607-9936-4E24-98A0-335039E24A0B}" type="slidenum">
              <a:rPr lang="es-ES" smtClean="0"/>
              <a:pPr/>
              <a:t>3</a:t>
            </a:fld>
            <a:endParaRPr lang="es-ES"/>
          </a:p>
        </p:txBody>
      </p:sp>
    </p:spTree>
    <p:extLst>
      <p:ext uri="{BB962C8B-B14F-4D97-AF65-F5344CB8AC3E}">
        <p14:creationId xmlns:p14="http://schemas.microsoft.com/office/powerpoint/2010/main" val="3197125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123"/>
                                        </p:tgtEl>
                                        <p:attrNameLst>
                                          <p:attrName>style.visibility</p:attrName>
                                        </p:attrNameLst>
                                      </p:cBhvr>
                                      <p:to>
                                        <p:strVal val="visible"/>
                                      </p:to>
                                    </p:set>
                                    <p:animEffect transition="in" filter="fade">
                                      <p:cBhvr>
                                        <p:cTn id="11" dur="500"/>
                                        <p:tgtEl>
                                          <p:spTgt spid="51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6CF9296-5F33-72F1-0561-519E1924724D}"/>
              </a:ext>
            </a:extLst>
          </p:cNvPr>
          <p:cNvSpPr>
            <a:spLocks noGrp="1"/>
          </p:cNvSpPr>
          <p:nvPr>
            <p:ph type="title"/>
          </p:nvPr>
        </p:nvSpPr>
        <p:spPr>
          <a:xfrm>
            <a:off x="321880" y="788358"/>
            <a:ext cx="8879716" cy="452077"/>
          </a:xfrm>
        </p:spPr>
        <p:txBody>
          <a:bodyPr/>
          <a:lstStyle/>
          <a:p>
            <a:r>
              <a:rPr lang="es-ES" dirty="0"/>
              <a:t>Kernel Convolution: How Blurs &amp; FILTERS WORK</a:t>
            </a:r>
          </a:p>
        </p:txBody>
      </p:sp>
      <p:sp>
        <p:nvSpPr>
          <p:cNvPr id="3" name="Marcador de fecha 2">
            <a:extLst>
              <a:ext uri="{FF2B5EF4-FFF2-40B4-BE49-F238E27FC236}">
                <a16:creationId xmlns:a16="http://schemas.microsoft.com/office/drawing/2014/main" id="{D4496A3B-9EB8-2FD4-7432-9BD006F9AA7E}"/>
              </a:ext>
            </a:extLst>
          </p:cNvPr>
          <p:cNvSpPr>
            <a:spLocks noGrp="1"/>
          </p:cNvSpPr>
          <p:nvPr>
            <p:ph type="dt" sz="half" idx="10"/>
          </p:nvPr>
        </p:nvSpPr>
        <p:spPr/>
        <p:txBody>
          <a:bodyPr/>
          <a:lstStyle/>
          <a:p>
            <a:r>
              <a:rPr lang="es-ES"/>
              <a:t>Nombre del profesor</a:t>
            </a:r>
            <a:endParaRPr lang="es-ES" dirty="0"/>
          </a:p>
        </p:txBody>
      </p:sp>
      <p:sp>
        <p:nvSpPr>
          <p:cNvPr id="4" name="Marcador de número de diapositiva 3">
            <a:extLst>
              <a:ext uri="{FF2B5EF4-FFF2-40B4-BE49-F238E27FC236}">
                <a16:creationId xmlns:a16="http://schemas.microsoft.com/office/drawing/2014/main" id="{3F9C1E6D-8DAD-14DB-4614-0A88841F6AFA}"/>
              </a:ext>
            </a:extLst>
          </p:cNvPr>
          <p:cNvSpPr>
            <a:spLocks noGrp="1"/>
          </p:cNvSpPr>
          <p:nvPr>
            <p:ph type="sldNum" sz="quarter" idx="12"/>
          </p:nvPr>
        </p:nvSpPr>
        <p:spPr/>
        <p:txBody>
          <a:bodyPr/>
          <a:lstStyle/>
          <a:p>
            <a:fld id="{782A4607-9936-4E24-98A0-335039E24A0B}" type="slidenum">
              <a:rPr lang="es-ES" smtClean="0"/>
              <a:pPr/>
              <a:t>30</a:t>
            </a:fld>
            <a:endParaRPr lang="es-ES"/>
          </a:p>
        </p:txBody>
      </p:sp>
      <p:pic>
        <p:nvPicPr>
          <p:cNvPr id="6" name="Elementos multimedia en línea 5" title="How Blurs &amp; Filters Work - Computerphile">
            <a:hlinkClick r:id="" action="ppaction://media"/>
            <a:extLst>
              <a:ext uri="{FF2B5EF4-FFF2-40B4-BE49-F238E27FC236}">
                <a16:creationId xmlns:a16="http://schemas.microsoft.com/office/drawing/2014/main" id="{AC970B98-5648-7028-3D9B-0A9A7C66AAEE}"/>
              </a:ext>
            </a:extLst>
          </p:cNvPr>
          <p:cNvPicPr>
            <a:picLocks noRot="1" noChangeAspect="1"/>
          </p:cNvPicPr>
          <p:nvPr>
            <a:videoFile r:link="rId1"/>
          </p:nvPr>
        </p:nvPicPr>
        <p:blipFill>
          <a:blip r:embed="rId3"/>
          <a:stretch>
            <a:fillRect/>
          </a:stretch>
        </p:blipFill>
        <p:spPr>
          <a:xfrm>
            <a:off x="777250" y="2325515"/>
            <a:ext cx="7620000" cy="4305300"/>
          </a:xfrm>
          <a:prstGeom prst="rect">
            <a:avLst/>
          </a:prstGeom>
        </p:spPr>
      </p:pic>
      <p:sp>
        <p:nvSpPr>
          <p:cNvPr id="7" name="CuadroTexto 6">
            <a:extLst>
              <a:ext uri="{FF2B5EF4-FFF2-40B4-BE49-F238E27FC236}">
                <a16:creationId xmlns:a16="http://schemas.microsoft.com/office/drawing/2014/main" id="{BCCE0713-0305-908E-A588-50A3AB36CF8A}"/>
              </a:ext>
            </a:extLst>
          </p:cNvPr>
          <p:cNvSpPr txBox="1"/>
          <p:nvPr/>
        </p:nvSpPr>
        <p:spPr>
          <a:xfrm>
            <a:off x="701355" y="1294352"/>
            <a:ext cx="7695895" cy="923330"/>
          </a:xfrm>
          <a:prstGeom prst="rect">
            <a:avLst/>
          </a:prstGeom>
          <a:noFill/>
        </p:spPr>
        <p:txBody>
          <a:bodyPr wrap="square" rtlCol="0">
            <a:spAutoFit/>
          </a:bodyPr>
          <a:lstStyle/>
          <a:p>
            <a:pPr algn="just"/>
            <a:r>
              <a:rPr lang="en-US" dirty="0"/>
              <a:t>In image processing, a kernel, convolution matrix, or mask is a </a:t>
            </a:r>
            <a:r>
              <a:rPr lang="en-US" i="1" dirty="0">
                <a:solidFill>
                  <a:srgbClr val="FF0000"/>
                </a:solidFill>
              </a:rPr>
              <a:t>small matrix</a:t>
            </a:r>
            <a:r>
              <a:rPr lang="en-US" i="1" dirty="0"/>
              <a:t>. </a:t>
            </a:r>
            <a:r>
              <a:rPr lang="en-US" i="1" dirty="0">
                <a:solidFill>
                  <a:srgbClr val="FF0000"/>
                </a:solidFill>
              </a:rPr>
              <a:t>It is used for blurring, sharpening, embossing, edge detection, and more.</a:t>
            </a:r>
            <a:endParaRPr lang="es-ES" i="1" dirty="0">
              <a:solidFill>
                <a:srgbClr val="FF0000"/>
              </a:solidFill>
            </a:endParaRPr>
          </a:p>
        </p:txBody>
      </p:sp>
    </p:spTree>
    <p:extLst>
      <p:ext uri="{BB962C8B-B14F-4D97-AF65-F5344CB8AC3E}">
        <p14:creationId xmlns:p14="http://schemas.microsoft.com/office/powerpoint/2010/main" val="4141154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518F77D-83CE-FD27-842C-FA70BEDB8108}"/>
              </a:ext>
            </a:extLst>
          </p:cNvPr>
          <p:cNvSpPr>
            <a:spLocks noGrp="1"/>
          </p:cNvSpPr>
          <p:nvPr>
            <p:ph type="title"/>
          </p:nvPr>
        </p:nvSpPr>
        <p:spPr/>
        <p:txBody>
          <a:bodyPr/>
          <a:lstStyle/>
          <a:p>
            <a:r>
              <a:rPr lang="es-ES" dirty="0"/>
              <a:t>KERNEL: </a:t>
            </a:r>
            <a:r>
              <a:rPr lang="en-US" dirty="0"/>
              <a:t>Convolutions with OpenCV and Python</a:t>
            </a:r>
            <a:endParaRPr lang="es-ES" dirty="0"/>
          </a:p>
        </p:txBody>
      </p:sp>
      <p:sp>
        <p:nvSpPr>
          <p:cNvPr id="3" name="Marcador de fecha 2">
            <a:extLst>
              <a:ext uri="{FF2B5EF4-FFF2-40B4-BE49-F238E27FC236}">
                <a16:creationId xmlns:a16="http://schemas.microsoft.com/office/drawing/2014/main" id="{4317F9C3-B46C-C006-8A07-A0260987E4C4}"/>
              </a:ext>
            </a:extLst>
          </p:cNvPr>
          <p:cNvSpPr>
            <a:spLocks noGrp="1"/>
          </p:cNvSpPr>
          <p:nvPr>
            <p:ph type="dt" sz="half" idx="10"/>
          </p:nvPr>
        </p:nvSpPr>
        <p:spPr/>
        <p:txBody>
          <a:bodyPr/>
          <a:lstStyle/>
          <a:p>
            <a:r>
              <a:rPr lang="es-ES"/>
              <a:t>Nombre del profesor</a:t>
            </a:r>
            <a:endParaRPr lang="es-ES" dirty="0"/>
          </a:p>
        </p:txBody>
      </p:sp>
      <p:sp>
        <p:nvSpPr>
          <p:cNvPr id="4" name="Marcador de número de diapositiva 3">
            <a:extLst>
              <a:ext uri="{FF2B5EF4-FFF2-40B4-BE49-F238E27FC236}">
                <a16:creationId xmlns:a16="http://schemas.microsoft.com/office/drawing/2014/main" id="{E95C8A00-A1AD-4976-8614-0304B816B3CC}"/>
              </a:ext>
            </a:extLst>
          </p:cNvPr>
          <p:cNvSpPr>
            <a:spLocks noGrp="1"/>
          </p:cNvSpPr>
          <p:nvPr>
            <p:ph type="sldNum" sz="quarter" idx="12"/>
          </p:nvPr>
        </p:nvSpPr>
        <p:spPr/>
        <p:txBody>
          <a:bodyPr/>
          <a:lstStyle/>
          <a:p>
            <a:fld id="{782A4607-9936-4E24-98A0-335039E24A0B}" type="slidenum">
              <a:rPr lang="es-ES" smtClean="0"/>
              <a:pPr/>
              <a:t>31</a:t>
            </a:fld>
            <a:endParaRPr lang="es-ES"/>
          </a:p>
        </p:txBody>
      </p:sp>
      <p:sp>
        <p:nvSpPr>
          <p:cNvPr id="6" name="CuadroTexto 5">
            <a:extLst>
              <a:ext uri="{FF2B5EF4-FFF2-40B4-BE49-F238E27FC236}">
                <a16:creationId xmlns:a16="http://schemas.microsoft.com/office/drawing/2014/main" id="{506AFA23-2111-DEB3-9AED-2C79AA26BA34}"/>
              </a:ext>
            </a:extLst>
          </p:cNvPr>
          <p:cNvSpPr txBox="1"/>
          <p:nvPr/>
        </p:nvSpPr>
        <p:spPr>
          <a:xfrm>
            <a:off x="251520" y="1531625"/>
            <a:ext cx="8272555" cy="2677656"/>
          </a:xfrm>
          <a:prstGeom prst="rect">
            <a:avLst/>
          </a:prstGeom>
          <a:noFill/>
        </p:spPr>
        <p:txBody>
          <a:bodyPr wrap="square" rtlCol="0">
            <a:spAutoFit/>
          </a:bodyPr>
          <a:lstStyle/>
          <a:p>
            <a:pPr marL="457200" indent="-457200">
              <a:buFont typeface="Arial" panose="020B0604020202020204" pitchFamily="34" charset="0"/>
              <a:buChar char="•"/>
            </a:pPr>
            <a:r>
              <a:rPr lang="en-US" sz="2800" dirty="0"/>
              <a:t>What are image convolutions?</a:t>
            </a:r>
          </a:p>
          <a:p>
            <a:pPr marL="457200" indent="-457200">
              <a:buFont typeface="Arial" panose="020B0604020202020204" pitchFamily="34" charset="0"/>
              <a:buChar char="•"/>
            </a:pPr>
            <a:r>
              <a:rPr lang="en-US" sz="2800" dirty="0"/>
              <a:t>What do they do?</a:t>
            </a:r>
          </a:p>
          <a:p>
            <a:pPr marL="457200" indent="-457200">
              <a:buFont typeface="Arial" panose="020B0604020202020204" pitchFamily="34" charset="0"/>
              <a:buChar char="•"/>
            </a:pPr>
            <a:r>
              <a:rPr lang="en-US" sz="2800" dirty="0"/>
              <a:t>Why do we use them?</a:t>
            </a:r>
          </a:p>
          <a:p>
            <a:pPr marL="457200" indent="-457200">
              <a:buFont typeface="Arial" panose="020B0604020202020204" pitchFamily="34" charset="0"/>
              <a:buChar char="•"/>
            </a:pPr>
            <a:r>
              <a:rPr lang="en-US" sz="2800" dirty="0"/>
              <a:t>How do we apply them?</a:t>
            </a:r>
          </a:p>
          <a:p>
            <a:pPr marL="457200" indent="-457200">
              <a:buFont typeface="Arial" panose="020B0604020202020204" pitchFamily="34" charset="0"/>
              <a:buChar char="•"/>
            </a:pPr>
            <a:r>
              <a:rPr lang="en-US" sz="2800" dirty="0"/>
              <a:t>And what role do convolutions play in deep learning?</a:t>
            </a:r>
            <a:endParaRPr lang="es-ES" sz="2800" dirty="0"/>
          </a:p>
        </p:txBody>
      </p:sp>
      <p:pic>
        <p:nvPicPr>
          <p:cNvPr id="2050" name="Picture 2" descr="Figure 12: Finding horizontal gradients in an image using the Sobel-y operator and convolutions.">
            <a:extLst>
              <a:ext uri="{FF2B5EF4-FFF2-40B4-BE49-F238E27FC236}">
                <a16:creationId xmlns:a16="http://schemas.microsoft.com/office/drawing/2014/main" id="{3FF839AD-AC43-C55D-F97A-7B8D6F1C54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7631" y="4176413"/>
            <a:ext cx="6656254" cy="2620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7128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3F9372B-213C-8F5A-0017-B17E6EB528F6}"/>
              </a:ext>
            </a:extLst>
          </p:cNvPr>
          <p:cNvSpPr>
            <a:spLocks noGrp="1"/>
          </p:cNvSpPr>
          <p:nvPr>
            <p:ph type="title"/>
          </p:nvPr>
        </p:nvSpPr>
        <p:spPr>
          <a:xfrm>
            <a:off x="132141" y="679963"/>
            <a:ext cx="8879716" cy="452077"/>
          </a:xfrm>
        </p:spPr>
        <p:txBody>
          <a:bodyPr/>
          <a:lstStyle/>
          <a:p>
            <a:r>
              <a:rPr lang="en-US" dirty="0"/>
              <a:t>Convolutions with OpenCV and Python</a:t>
            </a:r>
            <a:endParaRPr lang="es-ES" dirty="0"/>
          </a:p>
        </p:txBody>
      </p:sp>
      <p:sp>
        <p:nvSpPr>
          <p:cNvPr id="4" name="Marcador de número de diapositiva 3">
            <a:extLst>
              <a:ext uri="{FF2B5EF4-FFF2-40B4-BE49-F238E27FC236}">
                <a16:creationId xmlns:a16="http://schemas.microsoft.com/office/drawing/2014/main" id="{1AF65C6F-C1E3-7373-9364-21D5CE7B25AE}"/>
              </a:ext>
            </a:extLst>
          </p:cNvPr>
          <p:cNvSpPr>
            <a:spLocks noGrp="1"/>
          </p:cNvSpPr>
          <p:nvPr>
            <p:ph type="sldNum" sz="quarter" idx="12"/>
          </p:nvPr>
        </p:nvSpPr>
        <p:spPr/>
        <p:txBody>
          <a:bodyPr/>
          <a:lstStyle/>
          <a:p>
            <a:fld id="{782A4607-9936-4E24-98A0-335039E24A0B}" type="slidenum">
              <a:rPr lang="es-ES" smtClean="0"/>
              <a:pPr/>
              <a:t>32</a:t>
            </a:fld>
            <a:endParaRPr lang="es-ES"/>
          </a:p>
        </p:txBody>
      </p:sp>
      <p:sp>
        <p:nvSpPr>
          <p:cNvPr id="6" name="CuadroTexto 5">
            <a:extLst>
              <a:ext uri="{FF2B5EF4-FFF2-40B4-BE49-F238E27FC236}">
                <a16:creationId xmlns:a16="http://schemas.microsoft.com/office/drawing/2014/main" id="{451ECAAB-4C38-73EE-A334-009315B433B8}"/>
              </a:ext>
            </a:extLst>
          </p:cNvPr>
          <p:cNvSpPr txBox="1"/>
          <p:nvPr/>
        </p:nvSpPr>
        <p:spPr>
          <a:xfrm>
            <a:off x="315262" y="1267864"/>
            <a:ext cx="6602865" cy="1200329"/>
          </a:xfrm>
          <a:prstGeom prst="rect">
            <a:avLst/>
          </a:prstGeom>
          <a:noFill/>
        </p:spPr>
        <p:txBody>
          <a:bodyPr wrap="square" rtlCol="0">
            <a:spAutoFit/>
          </a:bodyPr>
          <a:lstStyle/>
          <a:p>
            <a:pPr marL="285750" indent="-285750">
              <a:buFont typeface="Arial" panose="020B0604020202020204" pitchFamily="34" charset="0"/>
              <a:buChar char="•"/>
            </a:pPr>
            <a:r>
              <a:rPr lang="en-US" dirty="0"/>
              <a:t>blurring? Yep, that’s a convolution.</a:t>
            </a:r>
          </a:p>
          <a:p>
            <a:pPr marL="285750" indent="-285750">
              <a:buFont typeface="Arial" panose="020B0604020202020204" pitchFamily="34" charset="0"/>
              <a:buChar char="•"/>
            </a:pPr>
            <a:r>
              <a:rPr lang="es-ES" dirty="0"/>
              <a:t>edge detection? Yep, convolution.</a:t>
            </a:r>
          </a:p>
          <a:p>
            <a:pPr marL="285750" indent="-285750">
              <a:buFont typeface="Arial" panose="020B0604020202020204" pitchFamily="34" charset="0"/>
              <a:buChar char="•"/>
            </a:pPr>
            <a:r>
              <a:rPr lang="es-ES" dirty="0"/>
              <a:t>Sharpening? Yep, convolution</a:t>
            </a:r>
          </a:p>
          <a:p>
            <a:pPr marL="285750" indent="-285750">
              <a:buFont typeface="Arial" panose="020B0604020202020204" pitchFamily="34" charset="0"/>
              <a:buChar char="•"/>
            </a:pPr>
            <a:r>
              <a:rPr lang="es-ES" dirty="0"/>
              <a:t>Etc.</a:t>
            </a:r>
          </a:p>
        </p:txBody>
      </p:sp>
      <p:sp>
        <p:nvSpPr>
          <p:cNvPr id="7" name="CuadroTexto 6">
            <a:extLst>
              <a:ext uri="{FF2B5EF4-FFF2-40B4-BE49-F238E27FC236}">
                <a16:creationId xmlns:a16="http://schemas.microsoft.com/office/drawing/2014/main" id="{4C86169E-27D7-877F-4382-CA1492A092E6}"/>
              </a:ext>
            </a:extLst>
          </p:cNvPr>
          <p:cNvSpPr txBox="1"/>
          <p:nvPr/>
        </p:nvSpPr>
        <p:spPr>
          <a:xfrm>
            <a:off x="332735" y="2468193"/>
            <a:ext cx="8409284" cy="830997"/>
          </a:xfrm>
          <a:prstGeom prst="rect">
            <a:avLst/>
          </a:prstGeom>
          <a:noFill/>
        </p:spPr>
        <p:txBody>
          <a:bodyPr wrap="square" rtlCol="0">
            <a:spAutoFit/>
          </a:bodyPr>
          <a:lstStyle/>
          <a:p>
            <a:r>
              <a:rPr lang="en-US" sz="2400" dirty="0"/>
              <a:t>In reality, an (image) convolution is simply </a:t>
            </a:r>
            <a:r>
              <a:rPr lang="en-US" sz="2400" i="1" dirty="0">
                <a:solidFill>
                  <a:srgbClr val="FF0000"/>
                </a:solidFill>
              </a:rPr>
              <a:t>an element-wise multiplication of two matrices followed by a sum</a:t>
            </a:r>
            <a:r>
              <a:rPr lang="en-US" sz="2400" b="1" dirty="0"/>
              <a:t>.</a:t>
            </a:r>
            <a:endParaRPr lang="es-ES" sz="2400" b="1" dirty="0"/>
          </a:p>
        </p:txBody>
      </p:sp>
      <p:sp>
        <p:nvSpPr>
          <p:cNvPr id="8" name="CuadroTexto 7">
            <a:extLst>
              <a:ext uri="{FF2B5EF4-FFF2-40B4-BE49-F238E27FC236}">
                <a16:creationId xmlns:a16="http://schemas.microsoft.com/office/drawing/2014/main" id="{14F00161-AEC9-ED8F-58CA-6EBD772280E6}"/>
              </a:ext>
            </a:extLst>
          </p:cNvPr>
          <p:cNvSpPr txBox="1"/>
          <p:nvPr/>
        </p:nvSpPr>
        <p:spPr>
          <a:xfrm>
            <a:off x="367357" y="3329273"/>
            <a:ext cx="7968975" cy="1569660"/>
          </a:xfrm>
          <a:prstGeom prst="rect">
            <a:avLst/>
          </a:prstGeom>
          <a:noFill/>
        </p:spPr>
        <p:txBody>
          <a:bodyPr wrap="square" rtlCol="0">
            <a:spAutoFit/>
          </a:bodyPr>
          <a:lstStyle/>
          <a:p>
            <a:pPr algn="just"/>
            <a:r>
              <a:rPr lang="en-US" sz="2400" dirty="0"/>
              <a:t>We can think of an </a:t>
            </a:r>
            <a:r>
              <a:rPr lang="en-US" sz="2400" i="1" dirty="0">
                <a:solidFill>
                  <a:srgbClr val="FF0000"/>
                </a:solidFill>
              </a:rPr>
              <a:t>image as a big matrix </a:t>
            </a:r>
            <a:r>
              <a:rPr lang="en-US" sz="2400" dirty="0"/>
              <a:t>and</a:t>
            </a:r>
            <a:r>
              <a:rPr lang="en-US" sz="2400" b="1" dirty="0"/>
              <a:t> </a:t>
            </a:r>
            <a:r>
              <a:rPr lang="en-US" sz="2400" i="1" dirty="0">
                <a:solidFill>
                  <a:srgbClr val="FF0000"/>
                </a:solidFill>
              </a:rPr>
              <a:t>kernel or convolutional matrix as a tiny matrix</a:t>
            </a:r>
            <a:r>
              <a:rPr lang="en-US" sz="2400" b="1" dirty="0"/>
              <a:t> </a:t>
            </a:r>
            <a:r>
              <a:rPr lang="en-US" sz="2400" dirty="0"/>
              <a:t>that is used for blurring, sharpening, edge detection, and other image processing functions.</a:t>
            </a:r>
            <a:endParaRPr lang="es-ES" sz="2400" dirty="0"/>
          </a:p>
        </p:txBody>
      </p:sp>
      <p:pic>
        <p:nvPicPr>
          <p:cNvPr id="1026" name="Picture 2" descr="Figure 1: A kernel is a small matrix that slides from left-to-right and top-to-bottom across a larger image. At each pixel in the input image, the neighborhood of the image is convolved with the kernel and the output stored. Source, PyImageSearch Gurus">
            <a:extLst>
              <a:ext uri="{FF2B5EF4-FFF2-40B4-BE49-F238E27FC236}">
                <a16:creationId xmlns:a16="http://schemas.microsoft.com/office/drawing/2014/main" id="{71765D6F-FF0C-DB4E-84EC-AE2E94BCE1A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938110" y="4764213"/>
            <a:ext cx="2049165" cy="20491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796220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9ACD3DA-B653-BE6C-1C8E-2AC321B7F78F}"/>
              </a:ext>
            </a:extLst>
          </p:cNvPr>
          <p:cNvSpPr>
            <a:spLocks noGrp="1"/>
          </p:cNvSpPr>
          <p:nvPr>
            <p:ph type="title"/>
          </p:nvPr>
        </p:nvSpPr>
        <p:spPr/>
        <p:txBody>
          <a:bodyPr/>
          <a:lstStyle/>
          <a:p>
            <a:r>
              <a:rPr lang="es-ES" dirty="0"/>
              <a:t>Understanding Image Convolutions</a:t>
            </a:r>
          </a:p>
        </p:txBody>
      </p:sp>
      <p:sp>
        <p:nvSpPr>
          <p:cNvPr id="3" name="Marcador de fecha 2">
            <a:extLst>
              <a:ext uri="{FF2B5EF4-FFF2-40B4-BE49-F238E27FC236}">
                <a16:creationId xmlns:a16="http://schemas.microsoft.com/office/drawing/2014/main" id="{062D7D45-2D66-DD17-C172-49D08B4C7374}"/>
              </a:ext>
            </a:extLst>
          </p:cNvPr>
          <p:cNvSpPr>
            <a:spLocks noGrp="1"/>
          </p:cNvSpPr>
          <p:nvPr>
            <p:ph type="dt" sz="half" idx="10"/>
          </p:nvPr>
        </p:nvSpPr>
        <p:spPr/>
        <p:txBody>
          <a:bodyPr/>
          <a:lstStyle/>
          <a:p>
            <a:r>
              <a:rPr lang="es-ES"/>
              <a:t>Nombre del profesor</a:t>
            </a:r>
            <a:endParaRPr lang="es-ES" dirty="0"/>
          </a:p>
        </p:txBody>
      </p:sp>
      <p:sp>
        <p:nvSpPr>
          <p:cNvPr id="4" name="Marcador de número de diapositiva 3">
            <a:extLst>
              <a:ext uri="{FF2B5EF4-FFF2-40B4-BE49-F238E27FC236}">
                <a16:creationId xmlns:a16="http://schemas.microsoft.com/office/drawing/2014/main" id="{777AECD4-522D-06B8-CB00-BB4110511DF0}"/>
              </a:ext>
            </a:extLst>
          </p:cNvPr>
          <p:cNvSpPr>
            <a:spLocks noGrp="1"/>
          </p:cNvSpPr>
          <p:nvPr>
            <p:ph type="sldNum" sz="quarter" idx="12"/>
          </p:nvPr>
        </p:nvSpPr>
        <p:spPr/>
        <p:txBody>
          <a:bodyPr/>
          <a:lstStyle/>
          <a:p>
            <a:fld id="{782A4607-9936-4E24-98A0-335039E24A0B}" type="slidenum">
              <a:rPr lang="es-ES" smtClean="0"/>
              <a:pPr/>
              <a:t>33</a:t>
            </a:fld>
            <a:endParaRPr lang="es-ES"/>
          </a:p>
        </p:txBody>
      </p:sp>
      <p:sp>
        <p:nvSpPr>
          <p:cNvPr id="6" name="CuadroTexto 5">
            <a:extLst>
              <a:ext uri="{FF2B5EF4-FFF2-40B4-BE49-F238E27FC236}">
                <a16:creationId xmlns:a16="http://schemas.microsoft.com/office/drawing/2014/main" id="{655E95C3-0D9B-C86E-8010-E3246816D200}"/>
              </a:ext>
            </a:extLst>
          </p:cNvPr>
          <p:cNvSpPr txBox="1"/>
          <p:nvPr/>
        </p:nvSpPr>
        <p:spPr>
          <a:xfrm>
            <a:off x="321880" y="1455730"/>
            <a:ext cx="8424345" cy="1754326"/>
          </a:xfrm>
          <a:prstGeom prst="rect">
            <a:avLst/>
          </a:prstGeom>
          <a:noFill/>
        </p:spPr>
        <p:txBody>
          <a:bodyPr wrap="square" rtlCol="0">
            <a:spAutoFit/>
          </a:bodyPr>
          <a:lstStyle/>
          <a:p>
            <a:r>
              <a:rPr lang="en-US" dirty="0"/>
              <a:t>In image processing, a convolution requires three components:</a:t>
            </a:r>
          </a:p>
          <a:p>
            <a:endParaRPr lang="en-US" dirty="0"/>
          </a:p>
          <a:p>
            <a:pPr marL="342900" indent="-342900" algn="just">
              <a:buFont typeface="+mj-lt"/>
              <a:buAutoNum type="arabicPeriod"/>
            </a:pPr>
            <a:r>
              <a:rPr lang="en-US" dirty="0"/>
              <a:t>An input image.</a:t>
            </a:r>
          </a:p>
          <a:p>
            <a:pPr marL="342900" indent="-342900" algn="just">
              <a:buFont typeface="+mj-lt"/>
              <a:buAutoNum type="arabicPeriod"/>
            </a:pPr>
            <a:r>
              <a:rPr lang="en-US" dirty="0"/>
              <a:t>A kernel matrix that we are going to apply to the input image.</a:t>
            </a:r>
          </a:p>
          <a:p>
            <a:pPr marL="342900" indent="-342900" algn="just">
              <a:buFont typeface="+mj-lt"/>
              <a:buAutoNum type="arabicPeriod"/>
            </a:pPr>
            <a:r>
              <a:rPr lang="en-US" dirty="0"/>
              <a:t>An output image to store the output of the input image convolved with the kernel.</a:t>
            </a:r>
            <a:endParaRPr lang="es-ES" dirty="0"/>
          </a:p>
        </p:txBody>
      </p:sp>
      <p:sp>
        <p:nvSpPr>
          <p:cNvPr id="7" name="CuadroTexto 6">
            <a:extLst>
              <a:ext uri="{FF2B5EF4-FFF2-40B4-BE49-F238E27FC236}">
                <a16:creationId xmlns:a16="http://schemas.microsoft.com/office/drawing/2014/main" id="{A7990BA3-E752-2C3D-0E23-32372FAC3B12}"/>
              </a:ext>
            </a:extLst>
          </p:cNvPr>
          <p:cNvSpPr txBox="1"/>
          <p:nvPr/>
        </p:nvSpPr>
        <p:spPr>
          <a:xfrm>
            <a:off x="321880" y="3458480"/>
            <a:ext cx="7968975" cy="3139321"/>
          </a:xfrm>
          <a:prstGeom prst="rect">
            <a:avLst/>
          </a:prstGeom>
          <a:noFill/>
        </p:spPr>
        <p:txBody>
          <a:bodyPr wrap="square" rtlCol="0">
            <a:spAutoFit/>
          </a:bodyPr>
          <a:lstStyle/>
          <a:p>
            <a:r>
              <a:rPr lang="en-US" dirty="0"/>
              <a:t>Convolution itself is actually very easy. All we need to do is:</a:t>
            </a:r>
          </a:p>
          <a:p>
            <a:endParaRPr lang="en-US" dirty="0"/>
          </a:p>
          <a:p>
            <a:pPr marL="342900" indent="-342900" algn="just">
              <a:buFont typeface="+mj-lt"/>
              <a:buAutoNum type="arabicPeriod"/>
            </a:pPr>
            <a:r>
              <a:rPr lang="en-US" dirty="0"/>
              <a:t>Select an (x, y) coordinate from the original image.</a:t>
            </a:r>
          </a:p>
          <a:p>
            <a:pPr marL="342900" indent="-342900" algn="just">
              <a:buFont typeface="+mj-lt"/>
              <a:buAutoNum type="arabicPeriod"/>
            </a:pPr>
            <a:r>
              <a:rPr lang="en-US" dirty="0"/>
              <a:t>Place the center of the kernel at this (x, y) coordinate.</a:t>
            </a:r>
          </a:p>
          <a:p>
            <a:pPr marL="342900" indent="-342900" algn="just">
              <a:buFont typeface="+mj-lt"/>
              <a:buAutoNum type="arabicPeriod"/>
            </a:pPr>
            <a:r>
              <a:rPr lang="en-US" dirty="0"/>
              <a:t>Take the element-wise multiplication of the input image region and the kernel, then sum up the values of these multiplication operations into a single value. The sum of these multiplications is called the kernel output.</a:t>
            </a:r>
          </a:p>
          <a:p>
            <a:pPr marL="342900" indent="-342900" algn="just">
              <a:buFont typeface="+mj-lt"/>
              <a:buAutoNum type="arabicPeriod"/>
            </a:pPr>
            <a:r>
              <a:rPr lang="en-US" dirty="0"/>
              <a:t>Use the same (x, y) coordinates from Step 1, but this time, store the kernel output in the same (x, y)-location as the output image</a:t>
            </a:r>
          </a:p>
          <a:p>
            <a:endParaRPr lang="en-US" dirty="0"/>
          </a:p>
          <a:p>
            <a:endParaRPr lang="es-ES" dirty="0"/>
          </a:p>
        </p:txBody>
      </p:sp>
    </p:spTree>
    <p:extLst>
      <p:ext uri="{BB962C8B-B14F-4D97-AF65-F5344CB8AC3E}">
        <p14:creationId xmlns:p14="http://schemas.microsoft.com/office/powerpoint/2010/main" val="267107968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4572F90-D24A-9B5E-8171-1FEE28CB45C2}"/>
              </a:ext>
            </a:extLst>
          </p:cNvPr>
          <p:cNvSpPr>
            <a:spLocks noGrp="1"/>
          </p:cNvSpPr>
          <p:nvPr>
            <p:ph type="title"/>
          </p:nvPr>
        </p:nvSpPr>
        <p:spPr/>
        <p:txBody>
          <a:bodyPr/>
          <a:lstStyle/>
          <a:p>
            <a:r>
              <a:rPr lang="es-ES" dirty="0"/>
              <a:t>Understanding Image Convolutions</a:t>
            </a:r>
          </a:p>
        </p:txBody>
      </p:sp>
      <p:sp>
        <p:nvSpPr>
          <p:cNvPr id="3" name="Marcador de fecha 2">
            <a:extLst>
              <a:ext uri="{FF2B5EF4-FFF2-40B4-BE49-F238E27FC236}">
                <a16:creationId xmlns:a16="http://schemas.microsoft.com/office/drawing/2014/main" id="{2651745C-3E0B-F689-6080-6F823FD882ED}"/>
              </a:ext>
            </a:extLst>
          </p:cNvPr>
          <p:cNvSpPr>
            <a:spLocks noGrp="1"/>
          </p:cNvSpPr>
          <p:nvPr>
            <p:ph type="dt" sz="half" idx="10"/>
          </p:nvPr>
        </p:nvSpPr>
        <p:spPr/>
        <p:txBody>
          <a:bodyPr/>
          <a:lstStyle/>
          <a:p>
            <a:r>
              <a:rPr lang="es-ES"/>
              <a:t>Nombre del profesor</a:t>
            </a:r>
            <a:endParaRPr lang="es-ES" dirty="0"/>
          </a:p>
        </p:txBody>
      </p:sp>
      <p:sp>
        <p:nvSpPr>
          <p:cNvPr id="4" name="Marcador de número de diapositiva 3">
            <a:extLst>
              <a:ext uri="{FF2B5EF4-FFF2-40B4-BE49-F238E27FC236}">
                <a16:creationId xmlns:a16="http://schemas.microsoft.com/office/drawing/2014/main" id="{ADFC5114-3B15-3C9B-89CB-1DC3039043EA}"/>
              </a:ext>
            </a:extLst>
          </p:cNvPr>
          <p:cNvSpPr>
            <a:spLocks noGrp="1"/>
          </p:cNvSpPr>
          <p:nvPr>
            <p:ph type="sldNum" sz="quarter" idx="12"/>
          </p:nvPr>
        </p:nvSpPr>
        <p:spPr/>
        <p:txBody>
          <a:bodyPr/>
          <a:lstStyle/>
          <a:p>
            <a:fld id="{782A4607-9936-4E24-98A0-335039E24A0B}" type="slidenum">
              <a:rPr lang="es-ES" smtClean="0"/>
              <a:pPr/>
              <a:t>34</a:t>
            </a:fld>
            <a:endParaRPr lang="es-ES"/>
          </a:p>
        </p:txBody>
      </p:sp>
      <p:pic>
        <p:nvPicPr>
          <p:cNvPr id="7" name="Imagen 6">
            <a:extLst>
              <a:ext uri="{FF2B5EF4-FFF2-40B4-BE49-F238E27FC236}">
                <a16:creationId xmlns:a16="http://schemas.microsoft.com/office/drawing/2014/main" id="{D0A67CAE-4564-3A83-8D6F-9FB71117748F}"/>
              </a:ext>
            </a:extLst>
          </p:cNvPr>
          <p:cNvPicPr>
            <a:picLocks noChangeAspect="1"/>
          </p:cNvPicPr>
          <p:nvPr/>
        </p:nvPicPr>
        <p:blipFill>
          <a:blip r:embed="rId2"/>
          <a:stretch>
            <a:fillRect/>
          </a:stretch>
        </p:blipFill>
        <p:spPr>
          <a:xfrm>
            <a:off x="132141" y="1532880"/>
            <a:ext cx="8746225" cy="1589562"/>
          </a:xfrm>
          <a:prstGeom prst="rect">
            <a:avLst/>
          </a:prstGeom>
        </p:spPr>
      </p:pic>
      <p:pic>
        <p:nvPicPr>
          <p:cNvPr id="9" name="Imagen 8">
            <a:extLst>
              <a:ext uri="{FF2B5EF4-FFF2-40B4-BE49-F238E27FC236}">
                <a16:creationId xmlns:a16="http://schemas.microsoft.com/office/drawing/2014/main" id="{E0162D17-21F6-ED73-6B96-954506E38A87}"/>
              </a:ext>
            </a:extLst>
          </p:cNvPr>
          <p:cNvPicPr>
            <a:picLocks noChangeAspect="1"/>
          </p:cNvPicPr>
          <p:nvPr/>
        </p:nvPicPr>
        <p:blipFill>
          <a:blip r:embed="rId3"/>
          <a:stretch>
            <a:fillRect/>
          </a:stretch>
        </p:blipFill>
        <p:spPr>
          <a:xfrm>
            <a:off x="2446940" y="3201315"/>
            <a:ext cx="3613553" cy="2043673"/>
          </a:xfrm>
          <a:prstGeom prst="rect">
            <a:avLst/>
          </a:prstGeom>
        </p:spPr>
      </p:pic>
      <p:sp>
        <p:nvSpPr>
          <p:cNvPr id="10" name="CuadroTexto 9">
            <a:extLst>
              <a:ext uri="{FF2B5EF4-FFF2-40B4-BE49-F238E27FC236}">
                <a16:creationId xmlns:a16="http://schemas.microsoft.com/office/drawing/2014/main" id="{1BBF2812-7ACB-B127-2B6E-9AB679E841CA}"/>
              </a:ext>
            </a:extLst>
          </p:cNvPr>
          <p:cNvSpPr txBox="1"/>
          <p:nvPr/>
        </p:nvSpPr>
        <p:spPr>
          <a:xfrm>
            <a:off x="483493" y="5402270"/>
            <a:ext cx="8177011" cy="1200329"/>
          </a:xfrm>
          <a:prstGeom prst="rect">
            <a:avLst/>
          </a:prstGeom>
          <a:noFill/>
        </p:spPr>
        <p:txBody>
          <a:bodyPr wrap="square" rtlCol="0">
            <a:spAutoFit/>
          </a:bodyPr>
          <a:lstStyle/>
          <a:p>
            <a:r>
              <a:rPr lang="en-US" dirty="0"/>
              <a:t>After applying this convolution, we would set the pixel located at the coordinate (</a:t>
            </a:r>
            <a:r>
              <a:rPr lang="en-US" dirty="0" err="1"/>
              <a:t>i</a:t>
            </a:r>
            <a:r>
              <a:rPr lang="en-US" dirty="0"/>
              <a:t>, j) of the output image O to </a:t>
            </a:r>
            <a:r>
              <a:rPr lang="en-US" dirty="0" err="1"/>
              <a:t>O_i,j</a:t>
            </a:r>
            <a:r>
              <a:rPr lang="en-US" dirty="0"/>
              <a:t> = 126.</a:t>
            </a:r>
          </a:p>
          <a:p>
            <a:endParaRPr lang="en-US" dirty="0"/>
          </a:p>
          <a:p>
            <a:r>
              <a:rPr lang="en-US" dirty="0"/>
              <a:t>That’s all there is to it!</a:t>
            </a:r>
            <a:endParaRPr lang="es-ES" dirty="0"/>
          </a:p>
        </p:txBody>
      </p:sp>
    </p:spTree>
    <p:extLst>
      <p:ext uri="{BB962C8B-B14F-4D97-AF65-F5344CB8AC3E}">
        <p14:creationId xmlns:p14="http://schemas.microsoft.com/office/powerpoint/2010/main" val="20235158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E895C1C-2B88-47D7-C7EA-6E2E340B36C8}"/>
              </a:ext>
            </a:extLst>
          </p:cNvPr>
          <p:cNvSpPr>
            <a:spLocks noGrp="1"/>
          </p:cNvSpPr>
          <p:nvPr>
            <p:ph type="title"/>
          </p:nvPr>
        </p:nvSpPr>
        <p:spPr/>
        <p:txBody>
          <a:bodyPr/>
          <a:lstStyle/>
          <a:p>
            <a:r>
              <a:rPr lang="es-ES" dirty="0"/>
              <a:t>Understanding Image Convolutions</a:t>
            </a:r>
          </a:p>
        </p:txBody>
      </p:sp>
      <p:sp>
        <p:nvSpPr>
          <p:cNvPr id="3" name="Marcador de fecha 2">
            <a:extLst>
              <a:ext uri="{FF2B5EF4-FFF2-40B4-BE49-F238E27FC236}">
                <a16:creationId xmlns:a16="http://schemas.microsoft.com/office/drawing/2014/main" id="{5104B935-DFD6-4DDC-5009-F7747DD43013}"/>
              </a:ext>
            </a:extLst>
          </p:cNvPr>
          <p:cNvSpPr>
            <a:spLocks noGrp="1"/>
          </p:cNvSpPr>
          <p:nvPr>
            <p:ph type="dt" sz="half" idx="10"/>
          </p:nvPr>
        </p:nvSpPr>
        <p:spPr/>
        <p:txBody>
          <a:bodyPr/>
          <a:lstStyle/>
          <a:p>
            <a:r>
              <a:rPr lang="es-ES"/>
              <a:t>Nombre del profesor</a:t>
            </a:r>
            <a:endParaRPr lang="es-ES" dirty="0"/>
          </a:p>
        </p:txBody>
      </p:sp>
      <p:sp>
        <p:nvSpPr>
          <p:cNvPr id="4" name="Marcador de número de diapositiva 3">
            <a:extLst>
              <a:ext uri="{FF2B5EF4-FFF2-40B4-BE49-F238E27FC236}">
                <a16:creationId xmlns:a16="http://schemas.microsoft.com/office/drawing/2014/main" id="{775A5432-0DF2-27F5-16C8-13CAD0416647}"/>
              </a:ext>
            </a:extLst>
          </p:cNvPr>
          <p:cNvSpPr>
            <a:spLocks noGrp="1"/>
          </p:cNvSpPr>
          <p:nvPr>
            <p:ph type="sldNum" sz="quarter" idx="12"/>
          </p:nvPr>
        </p:nvSpPr>
        <p:spPr/>
        <p:txBody>
          <a:bodyPr/>
          <a:lstStyle/>
          <a:p>
            <a:fld id="{782A4607-9936-4E24-98A0-335039E24A0B}" type="slidenum">
              <a:rPr lang="es-ES" smtClean="0"/>
              <a:pPr/>
              <a:t>35</a:t>
            </a:fld>
            <a:endParaRPr lang="es-ES"/>
          </a:p>
        </p:txBody>
      </p:sp>
      <p:sp>
        <p:nvSpPr>
          <p:cNvPr id="6" name="CuadroTexto 5">
            <a:extLst>
              <a:ext uri="{FF2B5EF4-FFF2-40B4-BE49-F238E27FC236}">
                <a16:creationId xmlns:a16="http://schemas.microsoft.com/office/drawing/2014/main" id="{79421DAC-111B-2F3C-07D1-D0306B6BE56B}"/>
              </a:ext>
            </a:extLst>
          </p:cNvPr>
          <p:cNvSpPr txBox="1"/>
          <p:nvPr/>
        </p:nvSpPr>
        <p:spPr>
          <a:xfrm>
            <a:off x="397775" y="1740493"/>
            <a:ext cx="8044870" cy="2062103"/>
          </a:xfrm>
          <a:prstGeom prst="rect">
            <a:avLst/>
          </a:prstGeom>
          <a:noFill/>
        </p:spPr>
        <p:txBody>
          <a:bodyPr wrap="square" rtlCol="0">
            <a:spAutoFit/>
          </a:bodyPr>
          <a:lstStyle/>
          <a:p>
            <a:pPr algn="just"/>
            <a:r>
              <a:rPr lang="en-US" sz="3200" i="1" dirty="0">
                <a:solidFill>
                  <a:srgbClr val="FF0000"/>
                </a:solidFill>
              </a:rPr>
              <a:t>Convolution is simply the sum of element-wise matrix multiplication between the kernel and neighborhood that the kernel covers of the input image.</a:t>
            </a:r>
            <a:endParaRPr lang="es-ES" sz="3200" i="1" dirty="0">
              <a:solidFill>
                <a:srgbClr val="FF0000"/>
              </a:solidFill>
            </a:endParaRPr>
          </a:p>
        </p:txBody>
      </p:sp>
      <p:pic>
        <p:nvPicPr>
          <p:cNvPr id="7" name="Picture 2" descr="Figure 1: A kernel is a small matrix that slides from left-to-right and top-to-bottom across a larger image. At each pixel in the input image, the neighborhood of the image is convolved with the kernel and the output stored. Source, PyImageSearch Gurus">
            <a:extLst>
              <a:ext uri="{FF2B5EF4-FFF2-40B4-BE49-F238E27FC236}">
                <a16:creationId xmlns:a16="http://schemas.microsoft.com/office/drawing/2014/main" id="{5900D6C8-27DC-8731-D5DD-BD9ACE2CB86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13050" y="4187950"/>
            <a:ext cx="2049165" cy="20491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171768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0333424-9A1B-6113-BCBF-BBE091BAED4D}"/>
              </a:ext>
            </a:extLst>
          </p:cNvPr>
          <p:cNvSpPr>
            <a:spLocks noGrp="1"/>
          </p:cNvSpPr>
          <p:nvPr>
            <p:ph type="title"/>
          </p:nvPr>
        </p:nvSpPr>
        <p:spPr/>
        <p:txBody>
          <a:bodyPr/>
          <a:lstStyle/>
          <a:p>
            <a:r>
              <a:rPr lang="en-US" dirty="0"/>
              <a:t>Implementing Convolutions with OpenCV and Python</a:t>
            </a:r>
            <a:endParaRPr lang="es-ES" dirty="0"/>
          </a:p>
        </p:txBody>
      </p:sp>
      <p:sp>
        <p:nvSpPr>
          <p:cNvPr id="3" name="Marcador de fecha 2">
            <a:extLst>
              <a:ext uri="{FF2B5EF4-FFF2-40B4-BE49-F238E27FC236}">
                <a16:creationId xmlns:a16="http://schemas.microsoft.com/office/drawing/2014/main" id="{6FED605D-D551-8674-C521-C6F6F2BB17B4}"/>
              </a:ext>
            </a:extLst>
          </p:cNvPr>
          <p:cNvSpPr>
            <a:spLocks noGrp="1"/>
          </p:cNvSpPr>
          <p:nvPr>
            <p:ph type="dt" sz="half" idx="10"/>
          </p:nvPr>
        </p:nvSpPr>
        <p:spPr/>
        <p:txBody>
          <a:bodyPr/>
          <a:lstStyle/>
          <a:p>
            <a:r>
              <a:rPr lang="es-ES"/>
              <a:t>Nombre del profesor</a:t>
            </a:r>
            <a:endParaRPr lang="es-ES" dirty="0"/>
          </a:p>
        </p:txBody>
      </p:sp>
      <p:sp>
        <p:nvSpPr>
          <p:cNvPr id="4" name="Marcador de número de diapositiva 3">
            <a:extLst>
              <a:ext uri="{FF2B5EF4-FFF2-40B4-BE49-F238E27FC236}">
                <a16:creationId xmlns:a16="http://schemas.microsoft.com/office/drawing/2014/main" id="{554F9338-A012-B347-4EFE-7B43B45A9AA1}"/>
              </a:ext>
            </a:extLst>
          </p:cNvPr>
          <p:cNvSpPr>
            <a:spLocks noGrp="1"/>
          </p:cNvSpPr>
          <p:nvPr>
            <p:ph type="sldNum" sz="quarter" idx="12"/>
          </p:nvPr>
        </p:nvSpPr>
        <p:spPr/>
        <p:txBody>
          <a:bodyPr/>
          <a:lstStyle/>
          <a:p>
            <a:fld id="{782A4607-9936-4E24-98A0-335039E24A0B}" type="slidenum">
              <a:rPr lang="es-ES" smtClean="0"/>
              <a:pPr/>
              <a:t>36</a:t>
            </a:fld>
            <a:endParaRPr lang="es-ES"/>
          </a:p>
        </p:txBody>
      </p:sp>
      <p:pic>
        <p:nvPicPr>
          <p:cNvPr id="7" name="Imagen 6">
            <a:extLst>
              <a:ext uri="{FF2B5EF4-FFF2-40B4-BE49-F238E27FC236}">
                <a16:creationId xmlns:a16="http://schemas.microsoft.com/office/drawing/2014/main" id="{B2F2EDEC-70B4-0B96-CAF3-9E6B836282E0}"/>
              </a:ext>
            </a:extLst>
          </p:cNvPr>
          <p:cNvPicPr>
            <a:picLocks noChangeAspect="1"/>
          </p:cNvPicPr>
          <p:nvPr/>
        </p:nvPicPr>
        <p:blipFill>
          <a:blip r:embed="rId2"/>
          <a:stretch>
            <a:fillRect/>
          </a:stretch>
        </p:blipFill>
        <p:spPr>
          <a:xfrm>
            <a:off x="251520" y="1455730"/>
            <a:ext cx="8442645" cy="2656173"/>
          </a:xfrm>
          <a:prstGeom prst="rect">
            <a:avLst/>
          </a:prstGeom>
        </p:spPr>
      </p:pic>
      <p:sp>
        <p:nvSpPr>
          <p:cNvPr id="10" name="CuadroTexto 9">
            <a:extLst>
              <a:ext uri="{FF2B5EF4-FFF2-40B4-BE49-F238E27FC236}">
                <a16:creationId xmlns:a16="http://schemas.microsoft.com/office/drawing/2014/main" id="{F35CB13A-D5F5-8934-FB5E-CE0C54BCED2B}"/>
              </a:ext>
            </a:extLst>
          </p:cNvPr>
          <p:cNvSpPr txBox="1"/>
          <p:nvPr/>
        </p:nvSpPr>
        <p:spPr>
          <a:xfrm>
            <a:off x="397775" y="4560712"/>
            <a:ext cx="5919809" cy="1200329"/>
          </a:xfrm>
          <a:prstGeom prst="rect">
            <a:avLst/>
          </a:prstGeom>
          <a:noFill/>
        </p:spPr>
        <p:txBody>
          <a:bodyPr wrap="square" rtlCol="0">
            <a:spAutoFit/>
          </a:bodyPr>
          <a:lstStyle/>
          <a:p>
            <a:r>
              <a:rPr lang="es-ES" dirty="0"/>
              <a:t>1. Original Image and Kernel</a:t>
            </a:r>
          </a:p>
          <a:p>
            <a:r>
              <a:rPr lang="es-ES" dirty="0"/>
              <a:t>Convolution requires </a:t>
            </a:r>
            <a:r>
              <a:rPr lang="es-ES" dirty="0" err="1"/>
              <a:t>two</a:t>
            </a:r>
            <a:r>
              <a:rPr lang="es-ES" dirty="0"/>
              <a:t> main </a:t>
            </a:r>
            <a:r>
              <a:rPr lang="es-ES" dirty="0" err="1"/>
              <a:t>elements</a:t>
            </a:r>
            <a:r>
              <a:rPr lang="es-ES" dirty="0"/>
              <a:t>:</a:t>
            </a:r>
          </a:p>
          <a:p>
            <a:r>
              <a:rPr lang="es-ES" dirty="0"/>
              <a:t>- A grayscale image</a:t>
            </a:r>
          </a:p>
          <a:p>
            <a:r>
              <a:rPr lang="es-ES" dirty="0"/>
              <a:t>- A </a:t>
            </a:r>
            <a:r>
              <a:rPr lang="es-ES" dirty="0" err="1"/>
              <a:t>kernel</a:t>
            </a:r>
            <a:r>
              <a:rPr lang="es-ES" dirty="0"/>
              <a:t> (convolution </a:t>
            </a:r>
            <a:r>
              <a:rPr lang="es-ES" dirty="0" err="1"/>
              <a:t>matrix</a:t>
            </a:r>
            <a:r>
              <a:rPr lang="es-ES" dirty="0"/>
              <a:t>)</a:t>
            </a:r>
          </a:p>
        </p:txBody>
      </p:sp>
      <p:pic>
        <p:nvPicPr>
          <p:cNvPr id="12" name="Imagen 11">
            <a:extLst>
              <a:ext uri="{FF2B5EF4-FFF2-40B4-BE49-F238E27FC236}">
                <a16:creationId xmlns:a16="http://schemas.microsoft.com/office/drawing/2014/main" id="{4F8E8D39-311B-2C90-8D83-8479C9226E13}"/>
              </a:ext>
            </a:extLst>
          </p:cNvPr>
          <p:cNvPicPr>
            <a:picLocks noChangeAspect="1"/>
          </p:cNvPicPr>
          <p:nvPr/>
        </p:nvPicPr>
        <p:blipFill>
          <a:blip r:embed="rId3"/>
          <a:stretch>
            <a:fillRect/>
          </a:stretch>
        </p:blipFill>
        <p:spPr>
          <a:xfrm>
            <a:off x="6133316" y="4111903"/>
            <a:ext cx="2759164" cy="2138785"/>
          </a:xfrm>
          <a:prstGeom prst="rect">
            <a:avLst/>
          </a:prstGeom>
        </p:spPr>
      </p:pic>
    </p:spTree>
    <p:extLst>
      <p:ext uri="{BB962C8B-B14F-4D97-AF65-F5344CB8AC3E}">
        <p14:creationId xmlns:p14="http://schemas.microsoft.com/office/powerpoint/2010/main" val="163733684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2B5CD67-A659-2A73-6891-E920DA2178D3}"/>
              </a:ext>
            </a:extLst>
          </p:cNvPr>
          <p:cNvSpPr>
            <a:spLocks noGrp="1"/>
          </p:cNvSpPr>
          <p:nvPr>
            <p:ph type="title"/>
          </p:nvPr>
        </p:nvSpPr>
        <p:spPr/>
        <p:txBody>
          <a:bodyPr/>
          <a:lstStyle/>
          <a:p>
            <a:r>
              <a:rPr lang="en-US" dirty="0"/>
              <a:t>Implementing Convolutions with OpenCV and Python</a:t>
            </a:r>
            <a:endParaRPr lang="es-ES" dirty="0"/>
          </a:p>
        </p:txBody>
      </p:sp>
      <p:sp>
        <p:nvSpPr>
          <p:cNvPr id="3" name="Marcador de fecha 2">
            <a:extLst>
              <a:ext uri="{FF2B5EF4-FFF2-40B4-BE49-F238E27FC236}">
                <a16:creationId xmlns:a16="http://schemas.microsoft.com/office/drawing/2014/main" id="{0A4115FA-8661-C88A-21DD-16F53964F2D0}"/>
              </a:ext>
            </a:extLst>
          </p:cNvPr>
          <p:cNvSpPr>
            <a:spLocks noGrp="1"/>
          </p:cNvSpPr>
          <p:nvPr>
            <p:ph type="dt" sz="half" idx="10"/>
          </p:nvPr>
        </p:nvSpPr>
        <p:spPr/>
        <p:txBody>
          <a:bodyPr/>
          <a:lstStyle/>
          <a:p>
            <a:r>
              <a:rPr lang="es-ES"/>
              <a:t>Nombre del profesor</a:t>
            </a:r>
            <a:endParaRPr lang="es-ES" dirty="0"/>
          </a:p>
        </p:txBody>
      </p:sp>
      <p:sp>
        <p:nvSpPr>
          <p:cNvPr id="4" name="Marcador de número de diapositiva 3">
            <a:extLst>
              <a:ext uri="{FF2B5EF4-FFF2-40B4-BE49-F238E27FC236}">
                <a16:creationId xmlns:a16="http://schemas.microsoft.com/office/drawing/2014/main" id="{E8D87662-4879-58F6-2FD9-E2FD059C7BBC}"/>
              </a:ext>
            </a:extLst>
          </p:cNvPr>
          <p:cNvSpPr>
            <a:spLocks noGrp="1"/>
          </p:cNvSpPr>
          <p:nvPr>
            <p:ph type="sldNum" sz="quarter" idx="12"/>
          </p:nvPr>
        </p:nvSpPr>
        <p:spPr/>
        <p:txBody>
          <a:bodyPr/>
          <a:lstStyle/>
          <a:p>
            <a:fld id="{782A4607-9936-4E24-98A0-335039E24A0B}" type="slidenum">
              <a:rPr lang="es-ES" smtClean="0"/>
              <a:pPr/>
              <a:t>37</a:t>
            </a:fld>
            <a:endParaRPr lang="es-ES"/>
          </a:p>
        </p:txBody>
      </p:sp>
      <p:sp>
        <p:nvSpPr>
          <p:cNvPr id="6" name="CuadroTexto 5">
            <a:extLst>
              <a:ext uri="{FF2B5EF4-FFF2-40B4-BE49-F238E27FC236}">
                <a16:creationId xmlns:a16="http://schemas.microsoft.com/office/drawing/2014/main" id="{C44AB0F6-1397-02CD-3DCA-032C860BD76D}"/>
              </a:ext>
            </a:extLst>
          </p:cNvPr>
          <p:cNvSpPr txBox="1"/>
          <p:nvPr/>
        </p:nvSpPr>
        <p:spPr>
          <a:xfrm>
            <a:off x="251520" y="1265596"/>
            <a:ext cx="3642963" cy="830997"/>
          </a:xfrm>
          <a:prstGeom prst="rect">
            <a:avLst/>
          </a:prstGeom>
          <a:noFill/>
        </p:spPr>
        <p:txBody>
          <a:bodyPr wrap="square" rtlCol="0">
            <a:spAutoFit/>
          </a:bodyPr>
          <a:lstStyle/>
          <a:p>
            <a:r>
              <a:rPr lang="es-ES" sz="1200" b="1" dirty="0"/>
              <a:t>1. Original Image and Kernel</a:t>
            </a:r>
          </a:p>
          <a:p>
            <a:r>
              <a:rPr lang="es-ES" sz="1200" dirty="0"/>
              <a:t>Convolution requires </a:t>
            </a:r>
            <a:r>
              <a:rPr lang="es-ES" sz="1200" dirty="0" err="1"/>
              <a:t>two</a:t>
            </a:r>
            <a:r>
              <a:rPr lang="es-ES" sz="1200" dirty="0"/>
              <a:t> main </a:t>
            </a:r>
            <a:r>
              <a:rPr lang="es-ES" sz="1200" dirty="0" err="1"/>
              <a:t>elements</a:t>
            </a:r>
            <a:r>
              <a:rPr lang="es-ES" sz="1200" dirty="0"/>
              <a:t>:</a:t>
            </a:r>
          </a:p>
          <a:p>
            <a:r>
              <a:rPr lang="es-ES" sz="1200" dirty="0"/>
              <a:t>- A grayscale image</a:t>
            </a:r>
          </a:p>
          <a:p>
            <a:r>
              <a:rPr lang="es-ES" sz="1200" dirty="0"/>
              <a:t>- A </a:t>
            </a:r>
            <a:r>
              <a:rPr lang="es-ES" sz="1200" dirty="0" err="1"/>
              <a:t>kernel</a:t>
            </a:r>
            <a:r>
              <a:rPr lang="es-ES" sz="1200" dirty="0"/>
              <a:t> (convolution </a:t>
            </a:r>
            <a:r>
              <a:rPr lang="es-ES" sz="1200" dirty="0" err="1"/>
              <a:t>matrix</a:t>
            </a:r>
            <a:r>
              <a:rPr lang="es-ES" sz="1200" dirty="0"/>
              <a:t>)</a:t>
            </a:r>
          </a:p>
        </p:txBody>
      </p:sp>
      <p:sp>
        <p:nvSpPr>
          <p:cNvPr id="7" name="CuadroTexto 6">
            <a:extLst>
              <a:ext uri="{FF2B5EF4-FFF2-40B4-BE49-F238E27FC236}">
                <a16:creationId xmlns:a16="http://schemas.microsoft.com/office/drawing/2014/main" id="{D84E9B4C-1485-517E-4E78-27124506F23A}"/>
              </a:ext>
            </a:extLst>
          </p:cNvPr>
          <p:cNvSpPr txBox="1"/>
          <p:nvPr/>
        </p:nvSpPr>
        <p:spPr>
          <a:xfrm>
            <a:off x="223056" y="2269197"/>
            <a:ext cx="3009615" cy="1015663"/>
          </a:xfrm>
          <a:prstGeom prst="rect">
            <a:avLst/>
          </a:prstGeom>
          <a:noFill/>
        </p:spPr>
        <p:txBody>
          <a:bodyPr wrap="square" rtlCol="0">
            <a:spAutoFit/>
          </a:bodyPr>
          <a:lstStyle/>
          <a:p>
            <a:r>
              <a:rPr lang="en-US" sz="1200" b="1" dirty="0"/>
              <a:t>2. The Border Problem</a:t>
            </a:r>
          </a:p>
          <a:p>
            <a:r>
              <a:rPr lang="en-US" sz="1200" dirty="0"/>
              <a:t>When sliding the kernel, border pixels don't have enough neighbors for complete calculation.</a:t>
            </a:r>
          </a:p>
          <a:p>
            <a:r>
              <a:rPr lang="en-US" sz="1200" dirty="0"/>
              <a:t>This leads to reduced output dimensions.</a:t>
            </a:r>
            <a:endParaRPr lang="es-ES" sz="1200" dirty="0"/>
          </a:p>
        </p:txBody>
      </p:sp>
      <p:sp>
        <p:nvSpPr>
          <p:cNvPr id="14" name="CuadroTexto 13">
            <a:extLst>
              <a:ext uri="{FF2B5EF4-FFF2-40B4-BE49-F238E27FC236}">
                <a16:creationId xmlns:a16="http://schemas.microsoft.com/office/drawing/2014/main" id="{93B4F712-A87C-B17A-D543-AD44F691C3E5}"/>
              </a:ext>
            </a:extLst>
          </p:cNvPr>
          <p:cNvSpPr txBox="1"/>
          <p:nvPr/>
        </p:nvSpPr>
        <p:spPr>
          <a:xfrm>
            <a:off x="251520" y="3341241"/>
            <a:ext cx="3491170" cy="1200329"/>
          </a:xfrm>
          <a:prstGeom prst="rect">
            <a:avLst/>
          </a:prstGeom>
          <a:noFill/>
        </p:spPr>
        <p:txBody>
          <a:bodyPr wrap="square">
            <a:spAutoFit/>
          </a:bodyPr>
          <a:lstStyle/>
          <a:p>
            <a:r>
              <a:rPr lang="es-ES" sz="1200" b="1" dirty="0"/>
              <a:t>3. </a:t>
            </a:r>
            <a:r>
              <a:rPr lang="es-ES" sz="1200" b="1" dirty="0" err="1"/>
              <a:t>Solution</a:t>
            </a:r>
            <a:r>
              <a:rPr lang="es-ES" sz="1200" b="1" dirty="0"/>
              <a:t>: Padding</a:t>
            </a:r>
          </a:p>
          <a:p>
            <a:r>
              <a:rPr lang="es-ES" sz="1200" dirty="0" err="1"/>
              <a:t>We</a:t>
            </a:r>
            <a:r>
              <a:rPr lang="es-ES" sz="1200" dirty="0"/>
              <a:t> </a:t>
            </a:r>
            <a:r>
              <a:rPr lang="es-ES" sz="1200" dirty="0" err="1"/>
              <a:t>add</a:t>
            </a:r>
            <a:r>
              <a:rPr lang="es-ES" sz="1200" dirty="0"/>
              <a:t> a </a:t>
            </a:r>
            <a:r>
              <a:rPr lang="es-ES" sz="1200" dirty="0" err="1"/>
              <a:t>border</a:t>
            </a:r>
            <a:r>
              <a:rPr lang="es-ES" sz="1200" dirty="0"/>
              <a:t> </a:t>
            </a:r>
            <a:r>
              <a:rPr lang="es-ES" sz="1200" dirty="0" err="1"/>
              <a:t>to</a:t>
            </a:r>
            <a:r>
              <a:rPr lang="es-ES" sz="1200" dirty="0"/>
              <a:t> the original image </a:t>
            </a:r>
            <a:r>
              <a:rPr lang="es-ES" sz="1200" dirty="0" err="1"/>
              <a:t>to</a:t>
            </a:r>
            <a:r>
              <a:rPr lang="es-ES" sz="1200" dirty="0"/>
              <a:t> </a:t>
            </a:r>
            <a:r>
              <a:rPr lang="es-ES" sz="1200" dirty="0" err="1"/>
              <a:t>maintain</a:t>
            </a:r>
            <a:r>
              <a:rPr lang="es-ES" sz="1200" dirty="0"/>
              <a:t> </a:t>
            </a:r>
            <a:r>
              <a:rPr lang="es-ES" sz="1200" dirty="0" err="1"/>
              <a:t>dimensions</a:t>
            </a:r>
            <a:r>
              <a:rPr lang="es-ES" sz="1200" dirty="0"/>
              <a:t>. </a:t>
            </a:r>
            <a:r>
              <a:rPr lang="es-ES" sz="1200" dirty="0" err="1"/>
              <a:t>Common</a:t>
            </a:r>
            <a:r>
              <a:rPr lang="es-ES" sz="1200" dirty="0"/>
              <a:t> </a:t>
            </a:r>
            <a:r>
              <a:rPr lang="es-ES" sz="1200" dirty="0" err="1"/>
              <a:t>types</a:t>
            </a:r>
            <a:r>
              <a:rPr lang="es-ES" sz="1200" dirty="0"/>
              <a:t>:</a:t>
            </a:r>
          </a:p>
          <a:p>
            <a:r>
              <a:rPr lang="es-ES" sz="1200" dirty="0"/>
              <a:t>- </a:t>
            </a:r>
            <a:r>
              <a:rPr lang="es-ES" sz="1200" dirty="0" err="1"/>
              <a:t>Border</a:t>
            </a:r>
            <a:r>
              <a:rPr lang="es-ES" sz="1200" dirty="0"/>
              <a:t> </a:t>
            </a:r>
            <a:r>
              <a:rPr lang="es-ES" sz="1200" dirty="0" err="1"/>
              <a:t>replication</a:t>
            </a:r>
            <a:endParaRPr lang="es-ES" sz="1200" dirty="0"/>
          </a:p>
          <a:p>
            <a:r>
              <a:rPr lang="es-ES" sz="1200" dirty="0"/>
              <a:t>- Zero padding</a:t>
            </a:r>
          </a:p>
          <a:p>
            <a:r>
              <a:rPr lang="es-ES" sz="1200" dirty="0"/>
              <a:t>- </a:t>
            </a:r>
            <a:r>
              <a:rPr lang="es-ES" sz="1200" dirty="0" err="1"/>
              <a:t>Wrap</a:t>
            </a:r>
            <a:r>
              <a:rPr lang="es-ES" sz="1200" dirty="0"/>
              <a:t> </a:t>
            </a:r>
            <a:r>
              <a:rPr lang="es-ES" sz="1200" dirty="0" err="1"/>
              <a:t>around</a:t>
            </a:r>
            <a:endParaRPr lang="es-ES" sz="1200" dirty="0"/>
          </a:p>
        </p:txBody>
      </p:sp>
      <p:sp>
        <p:nvSpPr>
          <p:cNvPr id="10" name="CuadroTexto 9">
            <a:extLst>
              <a:ext uri="{FF2B5EF4-FFF2-40B4-BE49-F238E27FC236}">
                <a16:creationId xmlns:a16="http://schemas.microsoft.com/office/drawing/2014/main" id="{31D7C7B3-C158-2F84-922F-2EDD6CD10021}"/>
              </a:ext>
            </a:extLst>
          </p:cNvPr>
          <p:cNvSpPr txBox="1"/>
          <p:nvPr/>
        </p:nvSpPr>
        <p:spPr>
          <a:xfrm>
            <a:off x="223056" y="4597951"/>
            <a:ext cx="3491170" cy="1200329"/>
          </a:xfrm>
          <a:prstGeom prst="rect">
            <a:avLst/>
          </a:prstGeom>
          <a:noFill/>
        </p:spPr>
        <p:txBody>
          <a:bodyPr wrap="square">
            <a:spAutoFit/>
          </a:bodyPr>
          <a:lstStyle/>
          <a:p>
            <a:r>
              <a:rPr lang="en-US" sz="1200" b="1" dirty="0"/>
              <a:t>4. Convolution Process</a:t>
            </a:r>
          </a:p>
          <a:p>
            <a:r>
              <a:rPr lang="en-US" sz="1200" dirty="0"/>
              <a:t>The process involves:</a:t>
            </a:r>
          </a:p>
          <a:p>
            <a:r>
              <a:rPr lang="en-US" sz="1200" dirty="0"/>
              <a:t>- Centering the kernel on each pixel</a:t>
            </a:r>
          </a:p>
          <a:p>
            <a:r>
              <a:rPr lang="en-US" sz="1200" dirty="0"/>
              <a:t>- Multiplying overlapping values</a:t>
            </a:r>
          </a:p>
          <a:p>
            <a:r>
              <a:rPr lang="en-US" sz="1200" dirty="0"/>
              <a:t>- Summing the results</a:t>
            </a:r>
          </a:p>
          <a:p>
            <a:r>
              <a:rPr lang="en-US" sz="1200" dirty="0"/>
              <a:t>- Storing the output in the new image</a:t>
            </a:r>
            <a:endParaRPr lang="es-ES" sz="1200" dirty="0"/>
          </a:p>
        </p:txBody>
      </p:sp>
      <p:pic>
        <p:nvPicPr>
          <p:cNvPr id="15" name="Imagen 14">
            <a:extLst>
              <a:ext uri="{FF2B5EF4-FFF2-40B4-BE49-F238E27FC236}">
                <a16:creationId xmlns:a16="http://schemas.microsoft.com/office/drawing/2014/main" id="{D90B757A-E363-3748-944A-538DE6ADDA85}"/>
              </a:ext>
            </a:extLst>
          </p:cNvPr>
          <p:cNvPicPr>
            <a:picLocks noChangeAspect="1"/>
          </p:cNvPicPr>
          <p:nvPr/>
        </p:nvPicPr>
        <p:blipFill>
          <a:blip r:embed="rId2"/>
          <a:stretch>
            <a:fillRect/>
          </a:stretch>
        </p:blipFill>
        <p:spPr>
          <a:xfrm>
            <a:off x="5314200" y="1088750"/>
            <a:ext cx="1897375" cy="1412687"/>
          </a:xfrm>
          <a:prstGeom prst="rect">
            <a:avLst/>
          </a:prstGeom>
        </p:spPr>
      </p:pic>
      <p:pic>
        <p:nvPicPr>
          <p:cNvPr id="17" name="Imagen 16">
            <a:extLst>
              <a:ext uri="{FF2B5EF4-FFF2-40B4-BE49-F238E27FC236}">
                <a16:creationId xmlns:a16="http://schemas.microsoft.com/office/drawing/2014/main" id="{9929A965-7C35-73F4-E2BD-C97A0817287F}"/>
              </a:ext>
            </a:extLst>
          </p:cNvPr>
          <p:cNvPicPr>
            <a:picLocks noChangeAspect="1"/>
          </p:cNvPicPr>
          <p:nvPr/>
        </p:nvPicPr>
        <p:blipFill>
          <a:blip r:embed="rId3"/>
          <a:stretch>
            <a:fillRect/>
          </a:stretch>
        </p:blipFill>
        <p:spPr>
          <a:xfrm>
            <a:off x="3343841" y="1165427"/>
            <a:ext cx="1745585" cy="1259335"/>
          </a:xfrm>
          <a:prstGeom prst="rect">
            <a:avLst/>
          </a:prstGeom>
        </p:spPr>
      </p:pic>
      <p:pic>
        <p:nvPicPr>
          <p:cNvPr id="19" name="Imagen 18">
            <a:extLst>
              <a:ext uri="{FF2B5EF4-FFF2-40B4-BE49-F238E27FC236}">
                <a16:creationId xmlns:a16="http://schemas.microsoft.com/office/drawing/2014/main" id="{198C83C6-FF0E-626C-BE46-0CB8367EB939}"/>
              </a:ext>
            </a:extLst>
          </p:cNvPr>
          <p:cNvPicPr>
            <a:picLocks noChangeAspect="1"/>
          </p:cNvPicPr>
          <p:nvPr/>
        </p:nvPicPr>
        <p:blipFill>
          <a:blip r:embed="rId4"/>
          <a:stretch>
            <a:fillRect/>
          </a:stretch>
        </p:blipFill>
        <p:spPr>
          <a:xfrm>
            <a:off x="7295716" y="1102811"/>
            <a:ext cx="1640925" cy="1598441"/>
          </a:xfrm>
          <a:prstGeom prst="rect">
            <a:avLst/>
          </a:prstGeom>
        </p:spPr>
      </p:pic>
      <p:pic>
        <p:nvPicPr>
          <p:cNvPr id="21" name="Imagen 20">
            <a:extLst>
              <a:ext uri="{FF2B5EF4-FFF2-40B4-BE49-F238E27FC236}">
                <a16:creationId xmlns:a16="http://schemas.microsoft.com/office/drawing/2014/main" id="{B13A6CB2-FD59-CB0B-562F-9C6A0860F575}"/>
              </a:ext>
            </a:extLst>
          </p:cNvPr>
          <p:cNvPicPr>
            <a:picLocks noChangeAspect="1"/>
          </p:cNvPicPr>
          <p:nvPr/>
        </p:nvPicPr>
        <p:blipFill>
          <a:blip r:embed="rId5"/>
          <a:stretch>
            <a:fillRect/>
          </a:stretch>
        </p:blipFill>
        <p:spPr>
          <a:xfrm>
            <a:off x="4571999" y="2808879"/>
            <a:ext cx="2580430" cy="3578143"/>
          </a:xfrm>
          <a:prstGeom prst="rect">
            <a:avLst/>
          </a:prstGeom>
        </p:spPr>
      </p:pic>
    </p:spTree>
    <p:extLst>
      <p:ext uri="{BB962C8B-B14F-4D97-AF65-F5344CB8AC3E}">
        <p14:creationId xmlns:p14="http://schemas.microsoft.com/office/powerpoint/2010/main" val="227555348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3D388E0-8C9C-9F8F-AD52-041F800B1931}"/>
              </a:ext>
            </a:extLst>
          </p:cNvPr>
          <p:cNvSpPr>
            <a:spLocks noGrp="1"/>
          </p:cNvSpPr>
          <p:nvPr>
            <p:ph type="title"/>
          </p:nvPr>
        </p:nvSpPr>
        <p:spPr/>
        <p:txBody>
          <a:bodyPr/>
          <a:lstStyle/>
          <a:p>
            <a:r>
              <a:rPr lang="en-US" dirty="0"/>
              <a:t>Implementing Convolutions with OpenCV and Python</a:t>
            </a:r>
            <a:endParaRPr lang="es-ES" dirty="0"/>
          </a:p>
        </p:txBody>
      </p:sp>
      <p:sp>
        <p:nvSpPr>
          <p:cNvPr id="3" name="Marcador de fecha 2">
            <a:extLst>
              <a:ext uri="{FF2B5EF4-FFF2-40B4-BE49-F238E27FC236}">
                <a16:creationId xmlns:a16="http://schemas.microsoft.com/office/drawing/2014/main" id="{63C7291B-9A8A-6CDF-EC86-EC14DA44C17B}"/>
              </a:ext>
            </a:extLst>
          </p:cNvPr>
          <p:cNvSpPr>
            <a:spLocks noGrp="1"/>
          </p:cNvSpPr>
          <p:nvPr>
            <p:ph type="dt" sz="half" idx="10"/>
          </p:nvPr>
        </p:nvSpPr>
        <p:spPr/>
        <p:txBody>
          <a:bodyPr/>
          <a:lstStyle/>
          <a:p>
            <a:r>
              <a:rPr lang="es-ES"/>
              <a:t>Nombre del profesor</a:t>
            </a:r>
            <a:endParaRPr lang="es-ES" dirty="0"/>
          </a:p>
        </p:txBody>
      </p:sp>
      <p:sp>
        <p:nvSpPr>
          <p:cNvPr id="4" name="Marcador de número de diapositiva 3">
            <a:extLst>
              <a:ext uri="{FF2B5EF4-FFF2-40B4-BE49-F238E27FC236}">
                <a16:creationId xmlns:a16="http://schemas.microsoft.com/office/drawing/2014/main" id="{926B8E87-D3CE-0722-DCBD-96A75BFB46AB}"/>
              </a:ext>
            </a:extLst>
          </p:cNvPr>
          <p:cNvSpPr>
            <a:spLocks noGrp="1"/>
          </p:cNvSpPr>
          <p:nvPr>
            <p:ph type="sldNum" sz="quarter" idx="12"/>
          </p:nvPr>
        </p:nvSpPr>
        <p:spPr/>
        <p:txBody>
          <a:bodyPr/>
          <a:lstStyle/>
          <a:p>
            <a:fld id="{782A4607-9936-4E24-98A0-335039E24A0B}" type="slidenum">
              <a:rPr lang="es-ES" smtClean="0"/>
              <a:pPr/>
              <a:t>38</a:t>
            </a:fld>
            <a:endParaRPr lang="es-ES"/>
          </a:p>
        </p:txBody>
      </p:sp>
      <p:pic>
        <p:nvPicPr>
          <p:cNvPr id="7" name="Imagen 6">
            <a:extLst>
              <a:ext uri="{FF2B5EF4-FFF2-40B4-BE49-F238E27FC236}">
                <a16:creationId xmlns:a16="http://schemas.microsoft.com/office/drawing/2014/main" id="{5A1961AC-8D1F-2C31-43B4-2B314E0ECAAA}"/>
              </a:ext>
            </a:extLst>
          </p:cNvPr>
          <p:cNvPicPr>
            <a:picLocks noChangeAspect="1"/>
          </p:cNvPicPr>
          <p:nvPr/>
        </p:nvPicPr>
        <p:blipFill>
          <a:blip r:embed="rId2"/>
          <a:stretch>
            <a:fillRect/>
          </a:stretch>
        </p:blipFill>
        <p:spPr>
          <a:xfrm>
            <a:off x="397775" y="1607520"/>
            <a:ext cx="8154739" cy="4025411"/>
          </a:xfrm>
          <a:prstGeom prst="rect">
            <a:avLst/>
          </a:prstGeom>
        </p:spPr>
      </p:pic>
    </p:spTree>
    <p:extLst>
      <p:ext uri="{BB962C8B-B14F-4D97-AF65-F5344CB8AC3E}">
        <p14:creationId xmlns:p14="http://schemas.microsoft.com/office/powerpoint/2010/main" val="95607301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9771D79-0C5B-C8C6-7B59-A2AB04593FB2}"/>
              </a:ext>
            </a:extLst>
          </p:cNvPr>
          <p:cNvSpPr>
            <a:spLocks noGrp="1"/>
          </p:cNvSpPr>
          <p:nvPr>
            <p:ph type="title"/>
          </p:nvPr>
        </p:nvSpPr>
        <p:spPr/>
        <p:txBody>
          <a:bodyPr/>
          <a:lstStyle/>
          <a:p>
            <a:r>
              <a:rPr lang="es-ES" dirty="0"/>
              <a:t>Kernel Convolution: How Blurs &amp; Filters Work</a:t>
            </a:r>
          </a:p>
        </p:txBody>
      </p:sp>
      <p:sp>
        <p:nvSpPr>
          <p:cNvPr id="3" name="Marcador de fecha 2">
            <a:extLst>
              <a:ext uri="{FF2B5EF4-FFF2-40B4-BE49-F238E27FC236}">
                <a16:creationId xmlns:a16="http://schemas.microsoft.com/office/drawing/2014/main" id="{F90ECA21-83B4-31D1-CC2A-8AA90623E2DE}"/>
              </a:ext>
            </a:extLst>
          </p:cNvPr>
          <p:cNvSpPr>
            <a:spLocks noGrp="1"/>
          </p:cNvSpPr>
          <p:nvPr>
            <p:ph type="dt" sz="half" idx="10"/>
          </p:nvPr>
        </p:nvSpPr>
        <p:spPr/>
        <p:txBody>
          <a:bodyPr/>
          <a:lstStyle/>
          <a:p>
            <a:r>
              <a:rPr lang="es-ES"/>
              <a:t>Nombre del profesor</a:t>
            </a:r>
            <a:endParaRPr lang="es-ES" dirty="0"/>
          </a:p>
        </p:txBody>
      </p:sp>
      <p:sp>
        <p:nvSpPr>
          <p:cNvPr id="4" name="Marcador de número de diapositiva 3">
            <a:extLst>
              <a:ext uri="{FF2B5EF4-FFF2-40B4-BE49-F238E27FC236}">
                <a16:creationId xmlns:a16="http://schemas.microsoft.com/office/drawing/2014/main" id="{4ED44BF0-D5DD-23E7-9B0B-671064743CFD}"/>
              </a:ext>
            </a:extLst>
          </p:cNvPr>
          <p:cNvSpPr>
            <a:spLocks noGrp="1"/>
          </p:cNvSpPr>
          <p:nvPr>
            <p:ph type="sldNum" sz="quarter" idx="12"/>
          </p:nvPr>
        </p:nvSpPr>
        <p:spPr/>
        <p:txBody>
          <a:bodyPr/>
          <a:lstStyle/>
          <a:p>
            <a:fld id="{782A4607-9936-4E24-98A0-335039E24A0B}" type="slidenum">
              <a:rPr lang="es-ES" smtClean="0"/>
              <a:pPr/>
              <a:t>39</a:t>
            </a:fld>
            <a:endParaRPr lang="es-ES"/>
          </a:p>
        </p:txBody>
      </p:sp>
      <p:pic>
        <p:nvPicPr>
          <p:cNvPr id="7" name="Imagen 6">
            <a:extLst>
              <a:ext uri="{FF2B5EF4-FFF2-40B4-BE49-F238E27FC236}">
                <a16:creationId xmlns:a16="http://schemas.microsoft.com/office/drawing/2014/main" id="{D683B168-5B76-30EF-1308-4CA918CD509A}"/>
              </a:ext>
            </a:extLst>
          </p:cNvPr>
          <p:cNvPicPr>
            <a:picLocks noChangeAspect="1"/>
          </p:cNvPicPr>
          <p:nvPr/>
        </p:nvPicPr>
        <p:blipFill>
          <a:blip r:embed="rId2"/>
          <a:stretch>
            <a:fillRect/>
          </a:stretch>
        </p:blipFill>
        <p:spPr>
          <a:xfrm>
            <a:off x="660200" y="1455730"/>
            <a:ext cx="7823599" cy="4185090"/>
          </a:xfrm>
          <a:prstGeom prst="rect">
            <a:avLst/>
          </a:prstGeom>
        </p:spPr>
      </p:pic>
    </p:spTree>
    <p:extLst>
      <p:ext uri="{BB962C8B-B14F-4D97-AF65-F5344CB8AC3E}">
        <p14:creationId xmlns:p14="http://schemas.microsoft.com/office/powerpoint/2010/main" val="9629124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Marcador de fecha"/>
          <p:cNvSpPr>
            <a:spLocks noGrp="1"/>
          </p:cNvSpPr>
          <p:nvPr>
            <p:ph type="dt" sz="half" idx="10"/>
          </p:nvPr>
        </p:nvSpPr>
        <p:spPr/>
        <p:txBody>
          <a:bodyPr/>
          <a:lstStyle/>
          <a:p>
            <a:r>
              <a:rPr lang="es-ES"/>
              <a:t>Nombre del profesor</a:t>
            </a:r>
            <a:endParaRPr lang="es-ES" dirty="0"/>
          </a:p>
        </p:txBody>
      </p:sp>
      <p:grpSp>
        <p:nvGrpSpPr>
          <p:cNvPr id="19" name="18 Grupo"/>
          <p:cNvGrpSpPr/>
          <p:nvPr/>
        </p:nvGrpSpPr>
        <p:grpSpPr>
          <a:xfrm>
            <a:off x="3495880" y="2525044"/>
            <a:ext cx="2149097" cy="2644339"/>
            <a:chOff x="3538685" y="4149080"/>
            <a:chExt cx="2041427" cy="2421524"/>
          </a:xfrm>
        </p:grpSpPr>
        <p:pic>
          <p:nvPicPr>
            <p:cNvPr id="2063" name="Picture 1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38685" y="4149080"/>
              <a:ext cx="2041427" cy="20334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3" name="32 CuadroTexto"/>
            <p:cNvSpPr txBox="1"/>
            <p:nvPr/>
          </p:nvSpPr>
          <p:spPr>
            <a:xfrm>
              <a:off x="3876719" y="6190116"/>
              <a:ext cx="1353978" cy="380488"/>
            </a:xfrm>
            <a:prstGeom prst="rect">
              <a:avLst/>
            </a:prstGeom>
            <a:noFill/>
          </p:spPr>
          <p:txBody>
            <a:bodyPr wrap="none" rtlCol="0">
              <a:spAutoFit/>
            </a:bodyPr>
            <a:lstStyle/>
            <a:p>
              <a:pPr algn="ctr"/>
              <a:r>
                <a:rPr lang="es-ES" sz="2100" b="1" dirty="0"/>
                <a:t>Participar</a:t>
              </a:r>
            </a:p>
          </p:txBody>
        </p:sp>
      </p:grpSp>
      <p:pic>
        <p:nvPicPr>
          <p:cNvPr id="34"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22156" y="2864382"/>
            <a:ext cx="1249136" cy="11046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 name="23 Imagen"/>
          <p:cNvPicPr>
            <a:picLocks noChangeAspect="1"/>
          </p:cNvPicPr>
          <p:nvPr/>
        </p:nvPicPr>
        <p:blipFill>
          <a:blip r:embed="rId5" cstate="print">
            <a:grayscl/>
            <a:extLst>
              <a:ext uri="{28A0092B-C50C-407E-A947-70E740481C1C}">
                <a14:useLocalDpi xmlns:a14="http://schemas.microsoft.com/office/drawing/2010/main" val="0"/>
              </a:ext>
            </a:extLst>
          </a:blip>
          <a:stretch>
            <a:fillRect/>
          </a:stretch>
        </p:blipFill>
        <p:spPr>
          <a:xfrm>
            <a:off x="4085945" y="1059881"/>
            <a:ext cx="964965" cy="964965"/>
          </a:xfrm>
          <a:prstGeom prst="rect">
            <a:avLst/>
          </a:prstGeom>
        </p:spPr>
      </p:pic>
      <p:sp>
        <p:nvSpPr>
          <p:cNvPr id="2" name="Marcador de número de diapositiva 1">
            <a:extLst>
              <a:ext uri="{FF2B5EF4-FFF2-40B4-BE49-F238E27FC236}">
                <a16:creationId xmlns:a16="http://schemas.microsoft.com/office/drawing/2014/main" id="{88595AC0-DA42-F72E-CBB8-C58007A59B91}"/>
              </a:ext>
            </a:extLst>
          </p:cNvPr>
          <p:cNvSpPr>
            <a:spLocks noGrp="1"/>
          </p:cNvSpPr>
          <p:nvPr>
            <p:ph type="sldNum" sz="quarter" idx="12"/>
          </p:nvPr>
        </p:nvSpPr>
        <p:spPr/>
        <p:txBody>
          <a:bodyPr/>
          <a:lstStyle/>
          <a:p>
            <a:fld id="{782A4607-9936-4E24-98A0-335039E24A0B}" type="slidenum">
              <a:rPr lang="es-ES" smtClean="0"/>
              <a:pPr/>
              <a:t>4</a:t>
            </a:fld>
            <a:endParaRPr lang="es-ES"/>
          </a:p>
        </p:txBody>
      </p:sp>
    </p:spTree>
    <p:extLst>
      <p:ext uri="{BB962C8B-B14F-4D97-AF65-F5344CB8AC3E}">
        <p14:creationId xmlns:p14="http://schemas.microsoft.com/office/powerpoint/2010/main" val="1074191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500"/>
                                        <p:tgtEl>
                                          <p:spTgt spid="19"/>
                                        </p:tgtEl>
                                      </p:cBhvr>
                                    </p:animEffect>
                                  </p:childTnLst>
                                </p:cTn>
                              </p:par>
                            </p:childTnLst>
                          </p:cTn>
                        </p:par>
                        <p:par>
                          <p:cTn id="8" fill="hold">
                            <p:stCondLst>
                              <p:cond delay="1500"/>
                            </p:stCondLst>
                            <p:childTnLst>
                              <p:par>
                                <p:cTn id="9" presetID="1" presetClass="entr" presetSubtype="0" fill="hold" nodeType="afterEffect">
                                  <p:stCondLst>
                                    <p:cond delay="250"/>
                                  </p:stCondLst>
                                  <p:childTnLst>
                                    <p:set>
                                      <p:cBhvr>
                                        <p:cTn id="10"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43F6B6C-70D0-A00F-3B01-7E92ADB1FDF8}"/>
              </a:ext>
            </a:extLst>
          </p:cNvPr>
          <p:cNvSpPr>
            <a:spLocks noGrp="1"/>
          </p:cNvSpPr>
          <p:nvPr>
            <p:ph type="title"/>
          </p:nvPr>
        </p:nvSpPr>
        <p:spPr>
          <a:xfrm>
            <a:off x="132142" y="637599"/>
            <a:ext cx="8879716" cy="452077"/>
          </a:xfrm>
        </p:spPr>
        <p:txBody>
          <a:bodyPr/>
          <a:lstStyle/>
          <a:p>
            <a:r>
              <a:rPr lang="en-US" dirty="0"/>
              <a:t>Kernel Convolution: How Blurs &amp; Filters Work</a:t>
            </a:r>
            <a:endParaRPr lang="es-ES" dirty="0"/>
          </a:p>
        </p:txBody>
      </p:sp>
      <p:sp>
        <p:nvSpPr>
          <p:cNvPr id="3" name="Marcador de fecha 2">
            <a:extLst>
              <a:ext uri="{FF2B5EF4-FFF2-40B4-BE49-F238E27FC236}">
                <a16:creationId xmlns:a16="http://schemas.microsoft.com/office/drawing/2014/main" id="{0F3DF6D5-8860-59F7-AC7E-4CAA90BEC37B}"/>
              </a:ext>
            </a:extLst>
          </p:cNvPr>
          <p:cNvSpPr>
            <a:spLocks noGrp="1"/>
          </p:cNvSpPr>
          <p:nvPr>
            <p:ph type="dt" sz="half" idx="10"/>
          </p:nvPr>
        </p:nvSpPr>
        <p:spPr/>
        <p:txBody>
          <a:bodyPr/>
          <a:lstStyle/>
          <a:p>
            <a:r>
              <a:rPr lang="es-ES"/>
              <a:t>Nombre del profesor</a:t>
            </a:r>
            <a:endParaRPr lang="es-ES" dirty="0"/>
          </a:p>
        </p:txBody>
      </p:sp>
      <p:sp>
        <p:nvSpPr>
          <p:cNvPr id="4" name="Marcador de número de diapositiva 3">
            <a:extLst>
              <a:ext uri="{FF2B5EF4-FFF2-40B4-BE49-F238E27FC236}">
                <a16:creationId xmlns:a16="http://schemas.microsoft.com/office/drawing/2014/main" id="{1C29C003-3FC0-9A82-37F7-5D60E7A26E70}"/>
              </a:ext>
            </a:extLst>
          </p:cNvPr>
          <p:cNvSpPr>
            <a:spLocks noGrp="1"/>
          </p:cNvSpPr>
          <p:nvPr>
            <p:ph type="sldNum" sz="quarter" idx="12"/>
          </p:nvPr>
        </p:nvSpPr>
        <p:spPr/>
        <p:txBody>
          <a:bodyPr/>
          <a:lstStyle/>
          <a:p>
            <a:fld id="{782A4607-9936-4E24-98A0-335039E24A0B}" type="slidenum">
              <a:rPr lang="es-ES" smtClean="0"/>
              <a:pPr/>
              <a:t>40</a:t>
            </a:fld>
            <a:endParaRPr lang="es-ES"/>
          </a:p>
        </p:txBody>
      </p:sp>
      <p:pic>
        <p:nvPicPr>
          <p:cNvPr id="7" name="Imagen 6">
            <a:extLst>
              <a:ext uri="{FF2B5EF4-FFF2-40B4-BE49-F238E27FC236}">
                <a16:creationId xmlns:a16="http://schemas.microsoft.com/office/drawing/2014/main" id="{25EAEC4B-E3E2-D909-3DA2-6907C02B1134}"/>
              </a:ext>
            </a:extLst>
          </p:cNvPr>
          <p:cNvPicPr>
            <a:picLocks noChangeAspect="1"/>
          </p:cNvPicPr>
          <p:nvPr/>
        </p:nvPicPr>
        <p:blipFill>
          <a:blip r:embed="rId2"/>
          <a:srcRect t="14619" b="8111"/>
          <a:stretch/>
        </p:blipFill>
        <p:spPr>
          <a:xfrm>
            <a:off x="549565" y="4282081"/>
            <a:ext cx="7574439" cy="2451250"/>
          </a:xfrm>
          <a:prstGeom prst="rect">
            <a:avLst/>
          </a:prstGeom>
        </p:spPr>
      </p:pic>
      <p:sp>
        <p:nvSpPr>
          <p:cNvPr id="5" name="CuadroTexto 4">
            <a:extLst>
              <a:ext uri="{FF2B5EF4-FFF2-40B4-BE49-F238E27FC236}">
                <a16:creationId xmlns:a16="http://schemas.microsoft.com/office/drawing/2014/main" id="{9213E03D-8FEF-B6D7-E71F-7A7F63884E71}"/>
              </a:ext>
            </a:extLst>
          </p:cNvPr>
          <p:cNvSpPr txBox="1"/>
          <p:nvPr/>
        </p:nvSpPr>
        <p:spPr>
          <a:xfrm>
            <a:off x="122320" y="1000360"/>
            <a:ext cx="8333389" cy="3308598"/>
          </a:xfrm>
          <a:prstGeom prst="rect">
            <a:avLst/>
          </a:prstGeom>
          <a:noFill/>
        </p:spPr>
        <p:txBody>
          <a:bodyPr wrap="square" rtlCol="0">
            <a:spAutoFit/>
          </a:bodyPr>
          <a:lstStyle/>
          <a:p>
            <a:r>
              <a:rPr lang="en-US" sz="1100" dirty="0"/>
              <a:t>The zeros placed around the original image matrix (a technique called </a:t>
            </a:r>
            <a:r>
              <a:rPr lang="en-US" sz="1100" i="1" dirty="0">
                <a:solidFill>
                  <a:srgbClr val="FF0000"/>
                </a:solidFill>
              </a:rPr>
              <a:t>zero padding</a:t>
            </a:r>
            <a:r>
              <a:rPr lang="en-US" sz="1100" dirty="0"/>
              <a:t>) serve several important purposes in convolution operations:</a:t>
            </a:r>
          </a:p>
          <a:p>
            <a:endParaRPr lang="en-US" sz="1100" dirty="0"/>
          </a:p>
          <a:p>
            <a:pPr marL="342900" indent="-342900">
              <a:buFont typeface="+mj-lt"/>
              <a:buAutoNum type="arabicPeriod"/>
            </a:pPr>
            <a:r>
              <a:rPr lang="en-US" sz="1100" dirty="0"/>
              <a:t>Edge Preservation</a:t>
            </a:r>
          </a:p>
          <a:p>
            <a:pPr marL="800100" lvl="1" indent="-342900" algn="just">
              <a:buFont typeface="Arial" panose="020B0604020202020204" pitchFamily="34" charset="0"/>
              <a:buChar char="•"/>
            </a:pPr>
            <a:r>
              <a:rPr lang="en-US" sz="1100" dirty="0"/>
              <a:t>Without padding, we wouldn't be able to apply the kernel to the border pixels of the image</a:t>
            </a:r>
          </a:p>
          <a:p>
            <a:pPr marL="800100" lvl="1" indent="-342900" algn="just">
              <a:buFont typeface="Arial" panose="020B0604020202020204" pitchFamily="34" charset="0"/>
              <a:buChar char="•"/>
            </a:pPr>
            <a:r>
              <a:rPr lang="en-US" sz="1100" dirty="0"/>
              <a:t>Zero padding allows us to compute convolution values for every pixel in the original image. This helps preserve the spatial dimensions of the image</a:t>
            </a:r>
          </a:p>
          <a:p>
            <a:pPr marL="342900" indent="-342900" algn="just">
              <a:buFont typeface="+mj-lt"/>
              <a:buAutoNum type="arabicPeriod"/>
            </a:pPr>
            <a:r>
              <a:rPr lang="en-US" sz="1100" dirty="0"/>
              <a:t>Mathematical Necessity</a:t>
            </a:r>
          </a:p>
          <a:p>
            <a:pPr marL="800100" lvl="1" indent="-342900" algn="just">
              <a:buFont typeface="Arial" panose="020B0604020202020204" pitchFamily="34" charset="0"/>
              <a:buChar char="•"/>
            </a:pPr>
            <a:r>
              <a:rPr lang="en-US" sz="1100" dirty="0"/>
              <a:t>For a 3x3 kernel, we need 9 values to perform each convolution operation</a:t>
            </a:r>
          </a:p>
          <a:p>
            <a:pPr marL="800100" lvl="1" indent="-342900" algn="just">
              <a:buFont typeface="Arial" panose="020B0604020202020204" pitchFamily="34" charset="0"/>
              <a:buChar char="•"/>
            </a:pPr>
            <a:r>
              <a:rPr lang="en-US" sz="1100" dirty="0"/>
              <a:t>Edge pixels don't have all neighboring pixels (for example, corner pixels only have 3 neighbors)</a:t>
            </a:r>
          </a:p>
          <a:p>
            <a:pPr marL="800100" lvl="1" indent="-342900" algn="just">
              <a:buFont typeface="Arial" panose="020B0604020202020204" pitchFamily="34" charset="0"/>
              <a:buChar char="•"/>
            </a:pPr>
            <a:r>
              <a:rPr lang="en-US" sz="1100" dirty="0"/>
              <a:t>Adding zeros ensures we can perform the complete convolution calculation for every pixel</a:t>
            </a:r>
            <a:endParaRPr lang="es-ES" sz="1100" dirty="0"/>
          </a:p>
          <a:p>
            <a:pPr marL="342900" indent="-342900" algn="just">
              <a:buFont typeface="+mj-lt"/>
              <a:buAutoNum type="arabicPeriod"/>
            </a:pPr>
            <a:r>
              <a:rPr lang="en-US" sz="1100" dirty="0"/>
              <a:t>Output Size Control</a:t>
            </a:r>
          </a:p>
          <a:p>
            <a:pPr marL="628650" lvl="1" indent="-171450" algn="just">
              <a:buFont typeface="Arial" panose="020B0604020202020204" pitchFamily="34" charset="0"/>
              <a:buChar char="•"/>
            </a:pPr>
            <a:r>
              <a:rPr lang="en-US" sz="1100" dirty="0"/>
              <a:t>Without padding, the output image would shrink after each convolution</a:t>
            </a:r>
          </a:p>
          <a:p>
            <a:pPr marL="628650" lvl="1" indent="-171450" algn="just">
              <a:buFont typeface="Arial" panose="020B0604020202020204" pitchFamily="34" charset="0"/>
              <a:buChar char="•"/>
            </a:pPr>
            <a:r>
              <a:rPr lang="en-US" sz="1100" dirty="0"/>
              <a:t>If we have an input image of size </a:t>
            </a:r>
            <a:r>
              <a:rPr lang="en-US" sz="1100" dirty="0" err="1"/>
              <a:t>n×n</a:t>
            </a:r>
            <a:r>
              <a:rPr lang="en-US" sz="1100" dirty="0"/>
              <a:t> and a kernel of size </a:t>
            </a:r>
            <a:r>
              <a:rPr lang="en-US" sz="1100" dirty="0" err="1"/>
              <a:t>k×k</a:t>
            </a:r>
            <a:r>
              <a:rPr lang="en-US" sz="1100" dirty="0"/>
              <a:t>, the output would be (n-k+1)×(n-k+1)</a:t>
            </a:r>
          </a:p>
          <a:p>
            <a:pPr marL="628650" lvl="1" indent="-171450" algn="just">
              <a:buFont typeface="Arial" panose="020B0604020202020204" pitchFamily="34" charset="0"/>
              <a:buChar char="•"/>
            </a:pPr>
            <a:r>
              <a:rPr lang="en-US" sz="1100" dirty="0"/>
              <a:t>By adding padding of (k-1)/2 zeros on each side (where k is the kernel size), we maintain the original image dimensions</a:t>
            </a:r>
          </a:p>
          <a:p>
            <a:pPr lvl="1" algn="just"/>
            <a:endParaRPr lang="en-US" sz="1100" dirty="0"/>
          </a:p>
          <a:p>
            <a:pPr algn="just"/>
            <a:r>
              <a:rPr lang="en-US" sz="1100" dirty="0"/>
              <a:t>In this specific example: The original image is 6x6 (excluding padding). A border of zeros is added making it 8x8. This allows the 3x3 kernel to slide over every original pixel while having sufficient neighbors for the calculation. The result maintains meaningful dimensions that correspond to the original image structure</a:t>
            </a:r>
          </a:p>
        </p:txBody>
      </p:sp>
    </p:spTree>
    <p:extLst>
      <p:ext uri="{BB962C8B-B14F-4D97-AF65-F5344CB8AC3E}">
        <p14:creationId xmlns:p14="http://schemas.microsoft.com/office/powerpoint/2010/main" val="385974799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3173CD8-0954-11B4-EFA2-164A357B4D97}"/>
              </a:ext>
            </a:extLst>
          </p:cNvPr>
          <p:cNvSpPr>
            <a:spLocks noGrp="1"/>
          </p:cNvSpPr>
          <p:nvPr>
            <p:ph type="title"/>
          </p:nvPr>
        </p:nvSpPr>
        <p:spPr/>
        <p:txBody>
          <a:bodyPr/>
          <a:lstStyle/>
          <a:p>
            <a:r>
              <a:rPr lang="en-US" dirty="0"/>
              <a:t>Kernel Convolution: How Blurs &amp; Filters Work</a:t>
            </a:r>
            <a:endParaRPr lang="es-ES" dirty="0"/>
          </a:p>
        </p:txBody>
      </p:sp>
      <p:sp>
        <p:nvSpPr>
          <p:cNvPr id="3" name="Marcador de fecha 2">
            <a:extLst>
              <a:ext uri="{FF2B5EF4-FFF2-40B4-BE49-F238E27FC236}">
                <a16:creationId xmlns:a16="http://schemas.microsoft.com/office/drawing/2014/main" id="{B2ACFF1A-B815-EDB5-5633-68655E187504}"/>
              </a:ext>
            </a:extLst>
          </p:cNvPr>
          <p:cNvSpPr>
            <a:spLocks noGrp="1"/>
          </p:cNvSpPr>
          <p:nvPr>
            <p:ph type="dt" sz="half" idx="10"/>
          </p:nvPr>
        </p:nvSpPr>
        <p:spPr/>
        <p:txBody>
          <a:bodyPr/>
          <a:lstStyle/>
          <a:p>
            <a:r>
              <a:rPr lang="es-ES"/>
              <a:t>Nombre del profesor</a:t>
            </a:r>
            <a:endParaRPr lang="es-ES" dirty="0"/>
          </a:p>
        </p:txBody>
      </p:sp>
      <p:sp>
        <p:nvSpPr>
          <p:cNvPr id="4" name="Marcador de número de diapositiva 3">
            <a:extLst>
              <a:ext uri="{FF2B5EF4-FFF2-40B4-BE49-F238E27FC236}">
                <a16:creationId xmlns:a16="http://schemas.microsoft.com/office/drawing/2014/main" id="{D90BEB99-07BB-D3AF-33DB-15848DBFA0EC}"/>
              </a:ext>
            </a:extLst>
          </p:cNvPr>
          <p:cNvSpPr>
            <a:spLocks noGrp="1"/>
          </p:cNvSpPr>
          <p:nvPr>
            <p:ph type="sldNum" sz="quarter" idx="12"/>
          </p:nvPr>
        </p:nvSpPr>
        <p:spPr/>
        <p:txBody>
          <a:bodyPr/>
          <a:lstStyle/>
          <a:p>
            <a:fld id="{782A4607-9936-4E24-98A0-335039E24A0B}" type="slidenum">
              <a:rPr lang="es-ES" smtClean="0"/>
              <a:pPr/>
              <a:t>41</a:t>
            </a:fld>
            <a:endParaRPr lang="es-ES"/>
          </a:p>
        </p:txBody>
      </p:sp>
      <p:pic>
        <p:nvPicPr>
          <p:cNvPr id="4098" name="Picture 2">
            <a:extLst>
              <a:ext uri="{FF2B5EF4-FFF2-40B4-BE49-F238E27FC236}">
                <a16:creationId xmlns:a16="http://schemas.microsoft.com/office/drawing/2014/main" id="{1183BA61-2BDA-7AAB-0117-EAC410761FA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22835" y="2148387"/>
            <a:ext cx="3263485" cy="3709632"/>
          </a:xfrm>
          <a:prstGeom prst="rect">
            <a:avLst/>
          </a:prstGeom>
          <a:noFill/>
          <a:extLst>
            <a:ext uri="{909E8E84-426E-40DD-AFC4-6F175D3DCCD1}">
              <a14:hiddenFill xmlns:a14="http://schemas.microsoft.com/office/drawing/2010/main">
                <a:solidFill>
                  <a:srgbClr val="FFFFFF"/>
                </a:solidFill>
              </a14:hiddenFill>
            </a:ext>
          </a:extLst>
        </p:spPr>
      </p:pic>
      <p:sp>
        <p:nvSpPr>
          <p:cNvPr id="7" name="CuadroTexto 6">
            <a:extLst>
              <a:ext uri="{FF2B5EF4-FFF2-40B4-BE49-F238E27FC236}">
                <a16:creationId xmlns:a16="http://schemas.microsoft.com/office/drawing/2014/main" id="{3981807D-0A4E-2EC5-A734-2F203E365228}"/>
              </a:ext>
            </a:extLst>
          </p:cNvPr>
          <p:cNvSpPr txBox="1"/>
          <p:nvPr/>
        </p:nvSpPr>
        <p:spPr>
          <a:xfrm>
            <a:off x="189737" y="1398361"/>
            <a:ext cx="8822120" cy="923330"/>
          </a:xfrm>
          <a:prstGeom prst="rect">
            <a:avLst/>
          </a:prstGeom>
          <a:noFill/>
        </p:spPr>
        <p:txBody>
          <a:bodyPr wrap="square" rtlCol="0">
            <a:spAutoFit/>
          </a:bodyPr>
          <a:lstStyle/>
          <a:p>
            <a:pPr algn="just"/>
            <a:r>
              <a:rPr lang="en-US" b="1" dirty="0">
                <a:solidFill>
                  <a:srgbClr val="FF0000"/>
                </a:solidFill>
              </a:rPr>
              <a:t>Stride </a:t>
            </a:r>
            <a:r>
              <a:rPr lang="en-US" dirty="0"/>
              <a:t>defines by what step does to kernel move, for example stride of 1 makes kernel slide by one row/column at a time and stride of 2 moves kernel by 2 rows/columns.</a:t>
            </a:r>
            <a:endParaRPr lang="es-ES" dirty="0"/>
          </a:p>
        </p:txBody>
      </p:sp>
      <p:sp>
        <p:nvSpPr>
          <p:cNvPr id="9" name="CuadroTexto 8">
            <a:extLst>
              <a:ext uri="{FF2B5EF4-FFF2-40B4-BE49-F238E27FC236}">
                <a16:creationId xmlns:a16="http://schemas.microsoft.com/office/drawing/2014/main" id="{5FB4ED28-DCA9-055E-E8B2-FC48669C85C0}"/>
              </a:ext>
            </a:extLst>
          </p:cNvPr>
          <p:cNvSpPr txBox="1"/>
          <p:nvPr/>
        </p:nvSpPr>
        <p:spPr>
          <a:xfrm>
            <a:off x="853145" y="5968470"/>
            <a:ext cx="7893080" cy="369332"/>
          </a:xfrm>
          <a:prstGeom prst="rect">
            <a:avLst/>
          </a:prstGeom>
          <a:noFill/>
        </p:spPr>
        <p:txBody>
          <a:bodyPr wrap="square" rtlCol="0">
            <a:spAutoFit/>
          </a:bodyPr>
          <a:lstStyle/>
          <a:p>
            <a:r>
              <a:rPr lang="en-US" dirty="0"/>
              <a:t>In plain English, a stride is a step that you take when walking or running.</a:t>
            </a:r>
            <a:endParaRPr lang="es-ES" dirty="0"/>
          </a:p>
        </p:txBody>
      </p:sp>
    </p:spTree>
    <p:extLst>
      <p:ext uri="{BB962C8B-B14F-4D97-AF65-F5344CB8AC3E}">
        <p14:creationId xmlns:p14="http://schemas.microsoft.com/office/powerpoint/2010/main" val="235747586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57775F2-2430-84C0-C3C1-C1048AFC1DCE}"/>
              </a:ext>
            </a:extLst>
          </p:cNvPr>
          <p:cNvSpPr>
            <a:spLocks noGrp="1"/>
          </p:cNvSpPr>
          <p:nvPr>
            <p:ph type="title"/>
          </p:nvPr>
        </p:nvSpPr>
        <p:spPr/>
        <p:txBody>
          <a:bodyPr/>
          <a:lstStyle/>
          <a:p>
            <a:r>
              <a:rPr lang="en-US" dirty="0"/>
              <a:t>Kernel Convolution: How Blurs &amp; Filters Work</a:t>
            </a:r>
            <a:endParaRPr lang="es-ES" dirty="0"/>
          </a:p>
        </p:txBody>
      </p:sp>
      <p:sp>
        <p:nvSpPr>
          <p:cNvPr id="3" name="Marcador de fecha 2">
            <a:extLst>
              <a:ext uri="{FF2B5EF4-FFF2-40B4-BE49-F238E27FC236}">
                <a16:creationId xmlns:a16="http://schemas.microsoft.com/office/drawing/2014/main" id="{14582886-3F71-D209-3F93-1523311178B0}"/>
              </a:ext>
            </a:extLst>
          </p:cNvPr>
          <p:cNvSpPr>
            <a:spLocks noGrp="1"/>
          </p:cNvSpPr>
          <p:nvPr>
            <p:ph type="dt" sz="half" idx="10"/>
          </p:nvPr>
        </p:nvSpPr>
        <p:spPr/>
        <p:txBody>
          <a:bodyPr/>
          <a:lstStyle/>
          <a:p>
            <a:r>
              <a:rPr lang="es-ES"/>
              <a:t>Nombre del profesor</a:t>
            </a:r>
            <a:endParaRPr lang="es-ES" dirty="0"/>
          </a:p>
        </p:txBody>
      </p:sp>
      <p:sp>
        <p:nvSpPr>
          <p:cNvPr id="4" name="Marcador de número de diapositiva 3">
            <a:extLst>
              <a:ext uri="{FF2B5EF4-FFF2-40B4-BE49-F238E27FC236}">
                <a16:creationId xmlns:a16="http://schemas.microsoft.com/office/drawing/2014/main" id="{46F6CC10-6B10-7C0A-9F8B-424078C255ED}"/>
              </a:ext>
            </a:extLst>
          </p:cNvPr>
          <p:cNvSpPr>
            <a:spLocks noGrp="1"/>
          </p:cNvSpPr>
          <p:nvPr>
            <p:ph type="sldNum" sz="quarter" idx="12"/>
          </p:nvPr>
        </p:nvSpPr>
        <p:spPr/>
        <p:txBody>
          <a:bodyPr/>
          <a:lstStyle/>
          <a:p>
            <a:fld id="{782A4607-9936-4E24-98A0-335039E24A0B}" type="slidenum">
              <a:rPr lang="es-ES" smtClean="0"/>
              <a:pPr/>
              <a:t>42</a:t>
            </a:fld>
            <a:endParaRPr lang="es-ES"/>
          </a:p>
        </p:txBody>
      </p:sp>
      <p:sp>
        <p:nvSpPr>
          <p:cNvPr id="5" name="Marcador de texto 4">
            <a:extLst>
              <a:ext uri="{FF2B5EF4-FFF2-40B4-BE49-F238E27FC236}">
                <a16:creationId xmlns:a16="http://schemas.microsoft.com/office/drawing/2014/main" id="{62934420-CD91-366C-CA1B-C55D2E4EF393}"/>
              </a:ext>
            </a:extLst>
          </p:cNvPr>
          <p:cNvSpPr>
            <a:spLocks noGrp="1"/>
          </p:cNvSpPr>
          <p:nvPr>
            <p:ph type="body" sz="quarter" idx="13"/>
          </p:nvPr>
        </p:nvSpPr>
        <p:spPr/>
        <p:txBody>
          <a:bodyPr/>
          <a:lstStyle/>
          <a:p>
            <a:r>
              <a:rPr lang="es-ES" dirty="0"/>
              <a:t>Stride 2</a:t>
            </a:r>
          </a:p>
        </p:txBody>
      </p:sp>
      <p:pic>
        <p:nvPicPr>
          <p:cNvPr id="9" name="Imagen 8">
            <a:extLst>
              <a:ext uri="{FF2B5EF4-FFF2-40B4-BE49-F238E27FC236}">
                <a16:creationId xmlns:a16="http://schemas.microsoft.com/office/drawing/2014/main" id="{EBD17DBF-D3DD-94C2-8779-34EBB443EF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3145" y="1683415"/>
            <a:ext cx="7120141" cy="3974032"/>
          </a:xfrm>
          <a:prstGeom prst="rect">
            <a:avLst/>
          </a:prstGeom>
        </p:spPr>
      </p:pic>
    </p:spTree>
    <p:extLst>
      <p:ext uri="{BB962C8B-B14F-4D97-AF65-F5344CB8AC3E}">
        <p14:creationId xmlns:p14="http://schemas.microsoft.com/office/powerpoint/2010/main" val="19184540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24480C1-2F04-FF10-9693-FD8AFE1B8A74}"/>
              </a:ext>
            </a:extLst>
          </p:cNvPr>
          <p:cNvSpPr>
            <a:spLocks noGrp="1"/>
          </p:cNvSpPr>
          <p:nvPr>
            <p:ph type="title"/>
          </p:nvPr>
        </p:nvSpPr>
        <p:spPr/>
        <p:txBody>
          <a:bodyPr/>
          <a:lstStyle/>
          <a:p>
            <a:r>
              <a:rPr lang="en-US" dirty="0"/>
              <a:t>Kernel Convolution: How Blurs &amp; Filters Work</a:t>
            </a:r>
            <a:endParaRPr lang="es-ES" dirty="0"/>
          </a:p>
        </p:txBody>
      </p:sp>
      <p:sp>
        <p:nvSpPr>
          <p:cNvPr id="3" name="Marcador de fecha 2">
            <a:extLst>
              <a:ext uri="{FF2B5EF4-FFF2-40B4-BE49-F238E27FC236}">
                <a16:creationId xmlns:a16="http://schemas.microsoft.com/office/drawing/2014/main" id="{DC27AD47-4C59-AF82-11B9-D8D470D5FFF1}"/>
              </a:ext>
            </a:extLst>
          </p:cNvPr>
          <p:cNvSpPr>
            <a:spLocks noGrp="1"/>
          </p:cNvSpPr>
          <p:nvPr>
            <p:ph type="dt" sz="half" idx="10"/>
          </p:nvPr>
        </p:nvSpPr>
        <p:spPr/>
        <p:txBody>
          <a:bodyPr/>
          <a:lstStyle/>
          <a:p>
            <a:r>
              <a:rPr lang="es-ES"/>
              <a:t>Nombre del profesor</a:t>
            </a:r>
            <a:endParaRPr lang="es-ES" dirty="0"/>
          </a:p>
        </p:txBody>
      </p:sp>
      <p:sp>
        <p:nvSpPr>
          <p:cNvPr id="4" name="Marcador de número de diapositiva 3">
            <a:extLst>
              <a:ext uri="{FF2B5EF4-FFF2-40B4-BE49-F238E27FC236}">
                <a16:creationId xmlns:a16="http://schemas.microsoft.com/office/drawing/2014/main" id="{4B52B962-2AD3-297C-5902-E6E050A4FBDA}"/>
              </a:ext>
            </a:extLst>
          </p:cNvPr>
          <p:cNvSpPr>
            <a:spLocks noGrp="1"/>
          </p:cNvSpPr>
          <p:nvPr>
            <p:ph type="sldNum" sz="quarter" idx="12"/>
          </p:nvPr>
        </p:nvSpPr>
        <p:spPr/>
        <p:txBody>
          <a:bodyPr/>
          <a:lstStyle/>
          <a:p>
            <a:fld id="{782A4607-9936-4E24-98A0-335039E24A0B}" type="slidenum">
              <a:rPr lang="es-ES" smtClean="0"/>
              <a:pPr/>
              <a:t>43</a:t>
            </a:fld>
            <a:endParaRPr lang="es-ES"/>
          </a:p>
        </p:txBody>
      </p:sp>
      <p:pic>
        <p:nvPicPr>
          <p:cNvPr id="2050" name="Picture 2">
            <a:extLst>
              <a:ext uri="{FF2B5EF4-FFF2-40B4-BE49-F238E27FC236}">
                <a16:creationId xmlns:a16="http://schemas.microsoft.com/office/drawing/2014/main" id="{545C48F5-3D4B-00CB-FD48-0CCA0BE5239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5620"/>
          <a:stretch/>
        </p:blipFill>
        <p:spPr bwMode="auto">
          <a:xfrm>
            <a:off x="227548" y="2518260"/>
            <a:ext cx="8371379" cy="3278467"/>
          </a:xfrm>
          <a:prstGeom prst="rect">
            <a:avLst/>
          </a:prstGeom>
          <a:noFill/>
          <a:extLst>
            <a:ext uri="{909E8E84-426E-40DD-AFC4-6F175D3DCCD1}">
              <a14:hiddenFill xmlns:a14="http://schemas.microsoft.com/office/drawing/2010/main">
                <a:solidFill>
                  <a:srgbClr val="FFFFFF"/>
                </a:solidFill>
              </a14:hiddenFill>
            </a:ext>
          </a:extLst>
        </p:spPr>
      </p:pic>
      <p:sp>
        <p:nvSpPr>
          <p:cNvPr id="6" name="CuadroTexto 5">
            <a:extLst>
              <a:ext uri="{FF2B5EF4-FFF2-40B4-BE49-F238E27FC236}">
                <a16:creationId xmlns:a16="http://schemas.microsoft.com/office/drawing/2014/main" id="{402D3D79-8542-3FB3-8935-B57D278184EE}"/>
              </a:ext>
            </a:extLst>
          </p:cNvPr>
          <p:cNvSpPr txBox="1"/>
          <p:nvPr/>
        </p:nvSpPr>
        <p:spPr>
          <a:xfrm>
            <a:off x="223056" y="1531625"/>
            <a:ext cx="8788801" cy="646331"/>
          </a:xfrm>
          <a:prstGeom prst="rect">
            <a:avLst/>
          </a:prstGeom>
          <a:noFill/>
        </p:spPr>
        <p:txBody>
          <a:bodyPr wrap="square" rtlCol="0">
            <a:spAutoFit/>
          </a:bodyPr>
          <a:lstStyle/>
          <a:p>
            <a:r>
              <a:rPr lang="es-ES" dirty="0"/>
              <a:t>Kernel movement without padding and stride 1</a:t>
            </a:r>
            <a:br>
              <a:rPr lang="es-ES" dirty="0"/>
            </a:br>
            <a:endParaRPr lang="es-ES" dirty="0"/>
          </a:p>
        </p:txBody>
      </p:sp>
    </p:spTree>
    <p:extLst>
      <p:ext uri="{BB962C8B-B14F-4D97-AF65-F5344CB8AC3E}">
        <p14:creationId xmlns:p14="http://schemas.microsoft.com/office/powerpoint/2010/main" val="323180505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7E3A80B-5E17-870D-D764-A02D8B54A2C5}"/>
              </a:ext>
            </a:extLst>
          </p:cNvPr>
          <p:cNvSpPr>
            <a:spLocks noGrp="1"/>
          </p:cNvSpPr>
          <p:nvPr>
            <p:ph type="title"/>
          </p:nvPr>
        </p:nvSpPr>
        <p:spPr/>
        <p:txBody>
          <a:bodyPr/>
          <a:lstStyle/>
          <a:p>
            <a:r>
              <a:rPr lang="en-US" dirty="0"/>
              <a:t>Kernel Convolution</a:t>
            </a:r>
            <a:endParaRPr lang="es-ES" dirty="0"/>
          </a:p>
        </p:txBody>
      </p:sp>
      <p:sp>
        <p:nvSpPr>
          <p:cNvPr id="3" name="Marcador de fecha 2">
            <a:extLst>
              <a:ext uri="{FF2B5EF4-FFF2-40B4-BE49-F238E27FC236}">
                <a16:creationId xmlns:a16="http://schemas.microsoft.com/office/drawing/2014/main" id="{2DAC92C4-F460-2FFA-0E5B-DE146BDC24B4}"/>
              </a:ext>
            </a:extLst>
          </p:cNvPr>
          <p:cNvSpPr>
            <a:spLocks noGrp="1"/>
          </p:cNvSpPr>
          <p:nvPr>
            <p:ph type="dt" sz="half" idx="10"/>
          </p:nvPr>
        </p:nvSpPr>
        <p:spPr/>
        <p:txBody>
          <a:bodyPr/>
          <a:lstStyle/>
          <a:p>
            <a:r>
              <a:rPr lang="es-ES"/>
              <a:t>Nombre del profesor</a:t>
            </a:r>
            <a:endParaRPr lang="es-ES" dirty="0"/>
          </a:p>
        </p:txBody>
      </p:sp>
      <p:sp>
        <p:nvSpPr>
          <p:cNvPr id="4" name="Marcador de número de diapositiva 3">
            <a:extLst>
              <a:ext uri="{FF2B5EF4-FFF2-40B4-BE49-F238E27FC236}">
                <a16:creationId xmlns:a16="http://schemas.microsoft.com/office/drawing/2014/main" id="{9AB71BAB-FA1F-64F6-3B27-55C51C05585B}"/>
              </a:ext>
            </a:extLst>
          </p:cNvPr>
          <p:cNvSpPr>
            <a:spLocks noGrp="1"/>
          </p:cNvSpPr>
          <p:nvPr>
            <p:ph type="sldNum" sz="quarter" idx="12"/>
          </p:nvPr>
        </p:nvSpPr>
        <p:spPr/>
        <p:txBody>
          <a:bodyPr/>
          <a:lstStyle/>
          <a:p>
            <a:fld id="{782A4607-9936-4E24-98A0-335039E24A0B}" type="slidenum">
              <a:rPr lang="es-ES" smtClean="0"/>
              <a:pPr/>
              <a:t>44</a:t>
            </a:fld>
            <a:endParaRPr lang="es-ES"/>
          </a:p>
        </p:txBody>
      </p:sp>
      <p:sp>
        <p:nvSpPr>
          <p:cNvPr id="5" name="Marcador de texto 4">
            <a:extLst>
              <a:ext uri="{FF2B5EF4-FFF2-40B4-BE49-F238E27FC236}">
                <a16:creationId xmlns:a16="http://schemas.microsoft.com/office/drawing/2014/main" id="{35A3AF4C-4B1C-B565-F211-32808631A022}"/>
              </a:ext>
            </a:extLst>
          </p:cNvPr>
          <p:cNvSpPr>
            <a:spLocks noGrp="1"/>
          </p:cNvSpPr>
          <p:nvPr>
            <p:ph type="body" sz="quarter" idx="13"/>
          </p:nvPr>
        </p:nvSpPr>
        <p:spPr/>
        <p:txBody>
          <a:bodyPr/>
          <a:lstStyle/>
          <a:p>
            <a:r>
              <a:rPr lang="es-ES" dirty="0"/>
              <a:t>Important Concepts</a:t>
            </a:r>
          </a:p>
        </p:txBody>
      </p:sp>
      <p:sp>
        <p:nvSpPr>
          <p:cNvPr id="6" name="CuadroTexto 5">
            <a:extLst>
              <a:ext uri="{FF2B5EF4-FFF2-40B4-BE49-F238E27FC236}">
                <a16:creationId xmlns:a16="http://schemas.microsoft.com/office/drawing/2014/main" id="{23A87FCF-0C77-0C90-C607-BB6D7DFEE9FC}"/>
              </a:ext>
            </a:extLst>
          </p:cNvPr>
          <p:cNvSpPr txBox="1"/>
          <p:nvPr/>
        </p:nvSpPr>
        <p:spPr>
          <a:xfrm>
            <a:off x="321880" y="2062890"/>
            <a:ext cx="8348450" cy="3108543"/>
          </a:xfrm>
          <a:prstGeom prst="rect">
            <a:avLst/>
          </a:prstGeom>
          <a:noFill/>
        </p:spPr>
        <p:txBody>
          <a:bodyPr wrap="square" rtlCol="0">
            <a:spAutoFit/>
          </a:bodyPr>
          <a:lstStyle/>
          <a:p>
            <a:pPr marL="285750" indent="-285750" algn="just">
              <a:buFont typeface="Arial" panose="020B0604020202020204" pitchFamily="34" charset="0"/>
              <a:buChar char="•"/>
            </a:pPr>
            <a:r>
              <a:rPr lang="en-US" sz="2800" dirty="0">
                <a:solidFill>
                  <a:srgbClr val="FF0000"/>
                </a:solidFill>
              </a:rPr>
              <a:t>Kernel Size</a:t>
            </a:r>
            <a:r>
              <a:rPr lang="en-US" sz="2800" dirty="0"/>
              <a:t>: The kernel size defines the field of view of the convolution. A common choice for 2D is 3 — that is 3x3 pixels.</a:t>
            </a:r>
          </a:p>
          <a:p>
            <a:pPr marL="285750" indent="-285750" algn="just">
              <a:buFont typeface="Arial" panose="020B0604020202020204" pitchFamily="34" charset="0"/>
              <a:buChar char="•"/>
            </a:pPr>
            <a:r>
              <a:rPr lang="en-US" sz="2800" dirty="0">
                <a:solidFill>
                  <a:srgbClr val="FF0000"/>
                </a:solidFill>
              </a:rPr>
              <a:t>Stride: </a:t>
            </a:r>
            <a:r>
              <a:rPr lang="en-US" sz="2800" dirty="0"/>
              <a:t>The stride defines the step size of the kernel when traversing the image. </a:t>
            </a:r>
          </a:p>
          <a:p>
            <a:pPr marL="285750" indent="-285750" algn="just">
              <a:buFont typeface="Arial" panose="020B0604020202020204" pitchFamily="34" charset="0"/>
              <a:buChar char="•"/>
            </a:pPr>
            <a:r>
              <a:rPr lang="en-US" sz="2800" dirty="0">
                <a:solidFill>
                  <a:srgbClr val="FF0000"/>
                </a:solidFill>
              </a:rPr>
              <a:t>Padding: </a:t>
            </a:r>
            <a:r>
              <a:rPr lang="en-US" sz="2800" dirty="0"/>
              <a:t>The padding defines how the border of a sample is handled.</a:t>
            </a:r>
            <a:endParaRPr lang="es-ES" sz="2800" dirty="0"/>
          </a:p>
        </p:txBody>
      </p:sp>
    </p:spTree>
    <p:extLst>
      <p:ext uri="{BB962C8B-B14F-4D97-AF65-F5344CB8AC3E}">
        <p14:creationId xmlns:p14="http://schemas.microsoft.com/office/powerpoint/2010/main" val="367800678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A98F3C4-33CA-DE70-1D8C-265C279C159D}"/>
              </a:ext>
            </a:extLst>
          </p:cNvPr>
          <p:cNvSpPr>
            <a:spLocks noGrp="1"/>
          </p:cNvSpPr>
          <p:nvPr>
            <p:ph type="title"/>
          </p:nvPr>
        </p:nvSpPr>
        <p:spPr/>
        <p:txBody>
          <a:bodyPr/>
          <a:lstStyle/>
          <a:p>
            <a:r>
              <a:rPr lang="en-US" dirty="0"/>
              <a:t>Kernel Convolution: How Blurs &amp; Filters Work</a:t>
            </a:r>
            <a:endParaRPr lang="es-ES" dirty="0"/>
          </a:p>
        </p:txBody>
      </p:sp>
      <p:sp>
        <p:nvSpPr>
          <p:cNvPr id="3" name="Marcador de fecha 2">
            <a:extLst>
              <a:ext uri="{FF2B5EF4-FFF2-40B4-BE49-F238E27FC236}">
                <a16:creationId xmlns:a16="http://schemas.microsoft.com/office/drawing/2014/main" id="{181F1F7D-5C44-4E66-E340-4945AC60E508}"/>
              </a:ext>
            </a:extLst>
          </p:cNvPr>
          <p:cNvSpPr>
            <a:spLocks noGrp="1"/>
          </p:cNvSpPr>
          <p:nvPr>
            <p:ph type="dt" sz="half" idx="10"/>
          </p:nvPr>
        </p:nvSpPr>
        <p:spPr/>
        <p:txBody>
          <a:bodyPr/>
          <a:lstStyle/>
          <a:p>
            <a:r>
              <a:rPr lang="es-ES"/>
              <a:t>Nombre del profesor</a:t>
            </a:r>
            <a:endParaRPr lang="es-ES" dirty="0"/>
          </a:p>
        </p:txBody>
      </p:sp>
      <p:sp>
        <p:nvSpPr>
          <p:cNvPr id="4" name="Marcador de número de diapositiva 3">
            <a:extLst>
              <a:ext uri="{FF2B5EF4-FFF2-40B4-BE49-F238E27FC236}">
                <a16:creationId xmlns:a16="http://schemas.microsoft.com/office/drawing/2014/main" id="{8570D4FF-35F0-6B99-1CFE-9FF5BA513EE9}"/>
              </a:ext>
            </a:extLst>
          </p:cNvPr>
          <p:cNvSpPr>
            <a:spLocks noGrp="1"/>
          </p:cNvSpPr>
          <p:nvPr>
            <p:ph type="sldNum" sz="quarter" idx="12"/>
          </p:nvPr>
        </p:nvSpPr>
        <p:spPr/>
        <p:txBody>
          <a:bodyPr/>
          <a:lstStyle/>
          <a:p>
            <a:fld id="{782A4607-9936-4E24-98A0-335039E24A0B}" type="slidenum">
              <a:rPr lang="es-ES" smtClean="0"/>
              <a:pPr/>
              <a:t>45</a:t>
            </a:fld>
            <a:endParaRPr lang="es-ES"/>
          </a:p>
        </p:txBody>
      </p:sp>
      <p:pic>
        <p:nvPicPr>
          <p:cNvPr id="7" name="Imagen 6">
            <a:extLst>
              <a:ext uri="{FF2B5EF4-FFF2-40B4-BE49-F238E27FC236}">
                <a16:creationId xmlns:a16="http://schemas.microsoft.com/office/drawing/2014/main" id="{EE760926-4006-2E7A-4CCD-79D9E8710870}"/>
              </a:ext>
            </a:extLst>
          </p:cNvPr>
          <p:cNvPicPr>
            <a:picLocks noChangeAspect="1"/>
          </p:cNvPicPr>
          <p:nvPr/>
        </p:nvPicPr>
        <p:blipFill>
          <a:blip r:embed="rId2"/>
          <a:srcRect l="5781" r="9725"/>
          <a:stretch/>
        </p:blipFill>
        <p:spPr>
          <a:xfrm>
            <a:off x="308885" y="2213589"/>
            <a:ext cx="8589421" cy="4248229"/>
          </a:xfrm>
          <a:prstGeom prst="rect">
            <a:avLst/>
          </a:prstGeom>
        </p:spPr>
      </p:pic>
      <p:sp>
        <p:nvSpPr>
          <p:cNvPr id="8" name="CuadroTexto 7">
            <a:extLst>
              <a:ext uri="{FF2B5EF4-FFF2-40B4-BE49-F238E27FC236}">
                <a16:creationId xmlns:a16="http://schemas.microsoft.com/office/drawing/2014/main" id="{DA285B13-3F22-768E-3418-9A13FFE60693}"/>
              </a:ext>
            </a:extLst>
          </p:cNvPr>
          <p:cNvSpPr txBox="1"/>
          <p:nvPr/>
        </p:nvSpPr>
        <p:spPr>
          <a:xfrm>
            <a:off x="422872" y="1295990"/>
            <a:ext cx="8361445" cy="1200329"/>
          </a:xfrm>
          <a:prstGeom prst="rect">
            <a:avLst/>
          </a:prstGeom>
          <a:noFill/>
        </p:spPr>
        <p:txBody>
          <a:bodyPr wrap="square" rtlCol="0">
            <a:spAutoFit/>
          </a:bodyPr>
          <a:lstStyle/>
          <a:p>
            <a:r>
              <a:rPr lang="en-US" dirty="0"/>
              <a:t>A kernel is a small 2D matrix whose contents are based upon the operations to be performed. A kernel maps on the input image by simple matrix multiplication and addition, the output obtained is of lower dimensions and therefore easier to work with.</a:t>
            </a:r>
            <a:endParaRPr lang="es-ES" dirty="0"/>
          </a:p>
        </p:txBody>
      </p:sp>
    </p:spTree>
    <p:extLst>
      <p:ext uri="{BB962C8B-B14F-4D97-AF65-F5344CB8AC3E}">
        <p14:creationId xmlns:p14="http://schemas.microsoft.com/office/powerpoint/2010/main" val="73159712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3D18A32-D4D1-0DD7-7049-DAC2ABC0AFAE}"/>
              </a:ext>
            </a:extLst>
          </p:cNvPr>
          <p:cNvSpPr>
            <a:spLocks noGrp="1"/>
          </p:cNvSpPr>
          <p:nvPr>
            <p:ph type="title"/>
          </p:nvPr>
        </p:nvSpPr>
        <p:spPr/>
        <p:txBody>
          <a:bodyPr/>
          <a:lstStyle/>
          <a:p>
            <a:r>
              <a:rPr lang="en-US" dirty="0"/>
              <a:t>Kernel Convolution: How Blurs &amp; Filters Work</a:t>
            </a:r>
            <a:endParaRPr lang="es-ES" dirty="0"/>
          </a:p>
        </p:txBody>
      </p:sp>
      <p:sp>
        <p:nvSpPr>
          <p:cNvPr id="3" name="Marcador de fecha 2">
            <a:extLst>
              <a:ext uri="{FF2B5EF4-FFF2-40B4-BE49-F238E27FC236}">
                <a16:creationId xmlns:a16="http://schemas.microsoft.com/office/drawing/2014/main" id="{B5DD7431-3195-BB74-305D-EDE69D105CFF}"/>
              </a:ext>
            </a:extLst>
          </p:cNvPr>
          <p:cNvSpPr>
            <a:spLocks noGrp="1"/>
          </p:cNvSpPr>
          <p:nvPr>
            <p:ph type="dt" sz="half" idx="10"/>
          </p:nvPr>
        </p:nvSpPr>
        <p:spPr/>
        <p:txBody>
          <a:bodyPr/>
          <a:lstStyle/>
          <a:p>
            <a:r>
              <a:rPr lang="es-ES"/>
              <a:t>Nombre del profesor</a:t>
            </a:r>
            <a:endParaRPr lang="es-ES" dirty="0"/>
          </a:p>
        </p:txBody>
      </p:sp>
      <p:sp>
        <p:nvSpPr>
          <p:cNvPr id="4" name="Marcador de número de diapositiva 3">
            <a:extLst>
              <a:ext uri="{FF2B5EF4-FFF2-40B4-BE49-F238E27FC236}">
                <a16:creationId xmlns:a16="http://schemas.microsoft.com/office/drawing/2014/main" id="{E2727CA5-C78D-305E-BD85-F56918B8BBAA}"/>
              </a:ext>
            </a:extLst>
          </p:cNvPr>
          <p:cNvSpPr>
            <a:spLocks noGrp="1"/>
          </p:cNvSpPr>
          <p:nvPr>
            <p:ph type="sldNum" sz="quarter" idx="12"/>
          </p:nvPr>
        </p:nvSpPr>
        <p:spPr/>
        <p:txBody>
          <a:bodyPr/>
          <a:lstStyle/>
          <a:p>
            <a:fld id="{782A4607-9936-4E24-98A0-335039E24A0B}" type="slidenum">
              <a:rPr lang="es-ES" smtClean="0"/>
              <a:pPr/>
              <a:t>46</a:t>
            </a:fld>
            <a:endParaRPr lang="es-ES"/>
          </a:p>
        </p:txBody>
      </p:sp>
      <p:pic>
        <p:nvPicPr>
          <p:cNvPr id="3074" name="Picture 2">
            <a:extLst>
              <a:ext uri="{FF2B5EF4-FFF2-40B4-BE49-F238E27FC236}">
                <a16:creationId xmlns:a16="http://schemas.microsoft.com/office/drawing/2014/main" id="{13B94331-CB60-3C02-ED84-BE29D7A762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4820" y="1379835"/>
            <a:ext cx="4705490" cy="48745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678693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FAA8E9-CB6A-C8FD-8E54-243CF49F5158}"/>
              </a:ext>
            </a:extLst>
          </p:cNvPr>
          <p:cNvSpPr>
            <a:spLocks noGrp="1"/>
          </p:cNvSpPr>
          <p:nvPr>
            <p:ph type="title"/>
          </p:nvPr>
        </p:nvSpPr>
        <p:spPr/>
        <p:txBody>
          <a:bodyPr/>
          <a:lstStyle/>
          <a:p>
            <a:r>
              <a:rPr lang="en-US" dirty="0"/>
              <a:t>Kernel Convolution: How Blurs &amp; Filters Work</a:t>
            </a:r>
            <a:endParaRPr lang="es-ES" dirty="0"/>
          </a:p>
        </p:txBody>
      </p:sp>
      <p:sp>
        <p:nvSpPr>
          <p:cNvPr id="3" name="Marcador de fecha 2">
            <a:extLst>
              <a:ext uri="{FF2B5EF4-FFF2-40B4-BE49-F238E27FC236}">
                <a16:creationId xmlns:a16="http://schemas.microsoft.com/office/drawing/2014/main" id="{598B8292-2F59-FD52-50B4-513F1BCAFABE}"/>
              </a:ext>
            </a:extLst>
          </p:cNvPr>
          <p:cNvSpPr>
            <a:spLocks noGrp="1"/>
          </p:cNvSpPr>
          <p:nvPr>
            <p:ph type="dt" sz="half" idx="10"/>
          </p:nvPr>
        </p:nvSpPr>
        <p:spPr/>
        <p:txBody>
          <a:bodyPr/>
          <a:lstStyle/>
          <a:p>
            <a:r>
              <a:rPr lang="es-ES"/>
              <a:t>Nombre del profesor</a:t>
            </a:r>
            <a:endParaRPr lang="es-ES" dirty="0"/>
          </a:p>
        </p:txBody>
      </p:sp>
      <p:sp>
        <p:nvSpPr>
          <p:cNvPr id="4" name="Marcador de número de diapositiva 3">
            <a:extLst>
              <a:ext uri="{FF2B5EF4-FFF2-40B4-BE49-F238E27FC236}">
                <a16:creationId xmlns:a16="http://schemas.microsoft.com/office/drawing/2014/main" id="{44CCE2B8-1A73-E8B1-E973-64560E724D32}"/>
              </a:ext>
            </a:extLst>
          </p:cNvPr>
          <p:cNvSpPr>
            <a:spLocks noGrp="1"/>
          </p:cNvSpPr>
          <p:nvPr>
            <p:ph type="sldNum" sz="quarter" idx="12"/>
          </p:nvPr>
        </p:nvSpPr>
        <p:spPr/>
        <p:txBody>
          <a:bodyPr/>
          <a:lstStyle/>
          <a:p>
            <a:fld id="{782A4607-9936-4E24-98A0-335039E24A0B}" type="slidenum">
              <a:rPr lang="es-ES" smtClean="0"/>
              <a:pPr/>
              <a:t>47</a:t>
            </a:fld>
            <a:endParaRPr lang="es-ES"/>
          </a:p>
        </p:txBody>
      </p:sp>
      <p:sp>
        <p:nvSpPr>
          <p:cNvPr id="6" name="CuadroTexto 5">
            <a:extLst>
              <a:ext uri="{FF2B5EF4-FFF2-40B4-BE49-F238E27FC236}">
                <a16:creationId xmlns:a16="http://schemas.microsoft.com/office/drawing/2014/main" id="{9FC0BF3B-A9AD-AD6A-BD43-3A09A58ACE27}"/>
              </a:ext>
            </a:extLst>
          </p:cNvPr>
          <p:cNvSpPr txBox="1"/>
          <p:nvPr/>
        </p:nvSpPr>
        <p:spPr>
          <a:xfrm>
            <a:off x="2067465" y="2821840"/>
            <a:ext cx="4401910" cy="923330"/>
          </a:xfrm>
          <a:prstGeom prst="rect">
            <a:avLst/>
          </a:prstGeom>
          <a:noFill/>
        </p:spPr>
        <p:txBody>
          <a:bodyPr wrap="square" rtlCol="0">
            <a:spAutoFit/>
          </a:bodyPr>
          <a:lstStyle/>
          <a:p>
            <a:r>
              <a:rPr lang="es-ES" sz="5400" b="1" dirty="0">
                <a:solidFill>
                  <a:schemeClr val="accent6">
                    <a:lumMod val="60000"/>
                    <a:lumOff val="40000"/>
                  </a:schemeClr>
                </a:solidFill>
              </a:rPr>
              <a:t>HANDS ON</a:t>
            </a:r>
          </a:p>
        </p:txBody>
      </p:sp>
    </p:spTree>
    <p:extLst>
      <p:ext uri="{BB962C8B-B14F-4D97-AF65-F5344CB8AC3E}">
        <p14:creationId xmlns:p14="http://schemas.microsoft.com/office/powerpoint/2010/main" val="128501271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0AF0139-DF4E-459B-267A-00566669338F}"/>
              </a:ext>
            </a:extLst>
          </p:cNvPr>
          <p:cNvSpPr>
            <a:spLocks noGrp="1"/>
          </p:cNvSpPr>
          <p:nvPr>
            <p:ph type="title"/>
          </p:nvPr>
        </p:nvSpPr>
        <p:spPr/>
        <p:txBody>
          <a:bodyPr/>
          <a:lstStyle/>
          <a:p>
            <a:r>
              <a:rPr lang="es-ES" dirty="0"/>
              <a:t>Blurring filter</a:t>
            </a:r>
          </a:p>
        </p:txBody>
      </p:sp>
      <p:sp>
        <p:nvSpPr>
          <p:cNvPr id="3" name="Marcador de fecha 2">
            <a:extLst>
              <a:ext uri="{FF2B5EF4-FFF2-40B4-BE49-F238E27FC236}">
                <a16:creationId xmlns:a16="http://schemas.microsoft.com/office/drawing/2014/main" id="{025421C2-5120-4701-E349-1D693D58F230}"/>
              </a:ext>
            </a:extLst>
          </p:cNvPr>
          <p:cNvSpPr>
            <a:spLocks noGrp="1"/>
          </p:cNvSpPr>
          <p:nvPr>
            <p:ph type="dt" sz="half" idx="10"/>
          </p:nvPr>
        </p:nvSpPr>
        <p:spPr/>
        <p:txBody>
          <a:bodyPr/>
          <a:lstStyle/>
          <a:p>
            <a:r>
              <a:rPr lang="es-ES"/>
              <a:t>Nombre del profesor</a:t>
            </a:r>
            <a:endParaRPr lang="es-ES" dirty="0"/>
          </a:p>
        </p:txBody>
      </p:sp>
      <p:sp>
        <p:nvSpPr>
          <p:cNvPr id="4" name="Marcador de número de diapositiva 3">
            <a:extLst>
              <a:ext uri="{FF2B5EF4-FFF2-40B4-BE49-F238E27FC236}">
                <a16:creationId xmlns:a16="http://schemas.microsoft.com/office/drawing/2014/main" id="{E99E013B-5C86-D759-1331-EC08DEA42C7D}"/>
              </a:ext>
            </a:extLst>
          </p:cNvPr>
          <p:cNvSpPr>
            <a:spLocks noGrp="1"/>
          </p:cNvSpPr>
          <p:nvPr>
            <p:ph type="sldNum" sz="quarter" idx="12"/>
          </p:nvPr>
        </p:nvSpPr>
        <p:spPr/>
        <p:txBody>
          <a:bodyPr/>
          <a:lstStyle/>
          <a:p>
            <a:fld id="{782A4607-9936-4E24-98A0-335039E24A0B}" type="slidenum">
              <a:rPr lang="es-ES" smtClean="0"/>
              <a:pPr/>
              <a:t>48</a:t>
            </a:fld>
            <a:endParaRPr lang="es-ES"/>
          </a:p>
        </p:txBody>
      </p:sp>
      <p:pic>
        <p:nvPicPr>
          <p:cNvPr id="7" name="Imagen 6">
            <a:extLst>
              <a:ext uri="{FF2B5EF4-FFF2-40B4-BE49-F238E27FC236}">
                <a16:creationId xmlns:a16="http://schemas.microsoft.com/office/drawing/2014/main" id="{20C1DF04-5DB9-9571-79D9-605CB3DEFAEA}"/>
              </a:ext>
            </a:extLst>
          </p:cNvPr>
          <p:cNvPicPr>
            <a:picLocks noChangeAspect="1"/>
          </p:cNvPicPr>
          <p:nvPr/>
        </p:nvPicPr>
        <p:blipFill>
          <a:blip r:embed="rId2"/>
          <a:stretch>
            <a:fillRect/>
          </a:stretch>
        </p:blipFill>
        <p:spPr>
          <a:xfrm>
            <a:off x="500510" y="2214680"/>
            <a:ext cx="8063170" cy="2621418"/>
          </a:xfrm>
          <a:prstGeom prst="rect">
            <a:avLst/>
          </a:prstGeom>
        </p:spPr>
      </p:pic>
    </p:spTree>
    <p:extLst>
      <p:ext uri="{BB962C8B-B14F-4D97-AF65-F5344CB8AC3E}">
        <p14:creationId xmlns:p14="http://schemas.microsoft.com/office/powerpoint/2010/main" val="58872179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688D223-ACDF-804B-63E2-12C7C0A1484A}"/>
              </a:ext>
            </a:extLst>
          </p:cNvPr>
          <p:cNvSpPr>
            <a:spLocks noGrp="1"/>
          </p:cNvSpPr>
          <p:nvPr>
            <p:ph type="title"/>
          </p:nvPr>
        </p:nvSpPr>
        <p:spPr/>
        <p:txBody>
          <a:bodyPr/>
          <a:lstStyle/>
          <a:p>
            <a:r>
              <a:rPr lang="es-ES" dirty="0"/>
              <a:t>Blurring filter</a:t>
            </a:r>
          </a:p>
        </p:txBody>
      </p:sp>
      <p:sp>
        <p:nvSpPr>
          <p:cNvPr id="3" name="Marcador de fecha 2">
            <a:extLst>
              <a:ext uri="{FF2B5EF4-FFF2-40B4-BE49-F238E27FC236}">
                <a16:creationId xmlns:a16="http://schemas.microsoft.com/office/drawing/2014/main" id="{D5DC4BA1-CADF-0BEB-524B-8A1C8FF19E63}"/>
              </a:ext>
            </a:extLst>
          </p:cNvPr>
          <p:cNvSpPr>
            <a:spLocks noGrp="1"/>
          </p:cNvSpPr>
          <p:nvPr>
            <p:ph type="dt" sz="half" idx="10"/>
          </p:nvPr>
        </p:nvSpPr>
        <p:spPr/>
        <p:txBody>
          <a:bodyPr/>
          <a:lstStyle/>
          <a:p>
            <a:r>
              <a:rPr lang="es-ES"/>
              <a:t>Nombre del profesor</a:t>
            </a:r>
            <a:endParaRPr lang="es-ES" dirty="0"/>
          </a:p>
        </p:txBody>
      </p:sp>
      <p:sp>
        <p:nvSpPr>
          <p:cNvPr id="4" name="Marcador de número de diapositiva 3">
            <a:extLst>
              <a:ext uri="{FF2B5EF4-FFF2-40B4-BE49-F238E27FC236}">
                <a16:creationId xmlns:a16="http://schemas.microsoft.com/office/drawing/2014/main" id="{45D66466-0198-935D-1563-71637813D044}"/>
              </a:ext>
            </a:extLst>
          </p:cNvPr>
          <p:cNvSpPr>
            <a:spLocks noGrp="1"/>
          </p:cNvSpPr>
          <p:nvPr>
            <p:ph type="sldNum" sz="quarter" idx="12"/>
          </p:nvPr>
        </p:nvSpPr>
        <p:spPr/>
        <p:txBody>
          <a:bodyPr/>
          <a:lstStyle/>
          <a:p>
            <a:fld id="{782A4607-9936-4E24-98A0-335039E24A0B}" type="slidenum">
              <a:rPr lang="es-ES" smtClean="0"/>
              <a:pPr/>
              <a:t>49</a:t>
            </a:fld>
            <a:endParaRPr lang="es-ES"/>
          </a:p>
        </p:txBody>
      </p:sp>
      <p:sp>
        <p:nvSpPr>
          <p:cNvPr id="6" name="CuadroTexto 5">
            <a:extLst>
              <a:ext uri="{FF2B5EF4-FFF2-40B4-BE49-F238E27FC236}">
                <a16:creationId xmlns:a16="http://schemas.microsoft.com/office/drawing/2014/main" id="{1B5D8D4E-C942-896F-03F3-39172A25E5C1}"/>
              </a:ext>
            </a:extLst>
          </p:cNvPr>
          <p:cNvSpPr txBox="1"/>
          <p:nvPr/>
        </p:nvSpPr>
        <p:spPr>
          <a:xfrm>
            <a:off x="458609" y="1156941"/>
            <a:ext cx="8424345" cy="5078313"/>
          </a:xfrm>
          <a:prstGeom prst="rect">
            <a:avLst/>
          </a:prstGeom>
          <a:noFill/>
        </p:spPr>
        <p:txBody>
          <a:bodyPr wrap="square" rtlCol="0">
            <a:spAutoFit/>
          </a:bodyPr>
          <a:lstStyle/>
          <a:p>
            <a:pPr marL="342900" indent="-342900">
              <a:buFont typeface="+mj-lt"/>
              <a:buAutoNum type="arabicPeriod"/>
            </a:pPr>
            <a:r>
              <a:rPr lang="es-ES" dirty="0"/>
              <a:t>What is </a:t>
            </a:r>
            <a:r>
              <a:rPr lang="es-ES" dirty="0" err="1"/>
              <a:t>it</a:t>
            </a:r>
            <a:r>
              <a:rPr lang="es-ES" dirty="0"/>
              <a:t>?</a:t>
            </a:r>
          </a:p>
          <a:p>
            <a:pPr marL="800100" lvl="1" indent="-342900">
              <a:buFont typeface="Wingdings" panose="05000000000000000000" pitchFamily="2" charset="2"/>
              <a:buChar char="§"/>
            </a:pPr>
            <a:r>
              <a:rPr lang="en-US" dirty="0"/>
              <a:t>An effect where pixels blend with their neighbors</a:t>
            </a:r>
            <a:endParaRPr lang="es-ES" dirty="0"/>
          </a:p>
          <a:p>
            <a:pPr marL="800100" lvl="1" indent="-342900">
              <a:buFont typeface="Wingdings" panose="05000000000000000000" pitchFamily="2" charset="2"/>
              <a:buChar char="§"/>
            </a:pPr>
            <a:r>
              <a:rPr lang="en-US" dirty="0"/>
              <a:t>Similar to an out-of-focus photo where sharp details are lost</a:t>
            </a:r>
          </a:p>
          <a:p>
            <a:pPr marL="800100" lvl="1" indent="-342900">
              <a:buFont typeface="Wingdings" panose="05000000000000000000" pitchFamily="2" charset="2"/>
              <a:buChar char="§"/>
            </a:pPr>
            <a:endParaRPr lang="en-US" dirty="0"/>
          </a:p>
          <a:p>
            <a:pPr marL="342900" indent="-342900">
              <a:buFont typeface="+mj-lt"/>
              <a:buAutoNum type="arabicPeriod"/>
            </a:pPr>
            <a:r>
              <a:rPr lang="es-ES" dirty="0"/>
              <a:t>How </a:t>
            </a:r>
            <a:r>
              <a:rPr lang="es-ES" dirty="0" err="1"/>
              <a:t>it</a:t>
            </a:r>
            <a:r>
              <a:rPr lang="es-ES" dirty="0"/>
              <a:t> Works</a:t>
            </a:r>
          </a:p>
          <a:p>
            <a:pPr marL="800100" lvl="1" indent="-342900">
              <a:buFont typeface="Arial" panose="020B0604020202020204" pitchFamily="34" charset="0"/>
              <a:buChar char="•"/>
            </a:pPr>
            <a:r>
              <a:rPr lang="en-US" dirty="0"/>
              <a:t>Uses a low-pass filter</a:t>
            </a:r>
          </a:p>
          <a:p>
            <a:pPr marL="800100" lvl="1" indent="-342900">
              <a:buFont typeface="Arial" panose="020B0604020202020204" pitchFamily="34" charset="0"/>
              <a:buChar char="•"/>
            </a:pPr>
            <a:r>
              <a:rPr lang="en-US" dirty="0"/>
              <a:t>Each pixel combines with surrounding pixel intensities</a:t>
            </a:r>
          </a:p>
          <a:p>
            <a:pPr marL="800100" lvl="1" indent="-342900">
              <a:buFont typeface="Arial" panose="020B0604020202020204" pitchFamily="34" charset="0"/>
              <a:buChar char="•"/>
            </a:pPr>
            <a:r>
              <a:rPr lang="en-US" dirty="0"/>
              <a:t>Results in an image with less detail and noise</a:t>
            </a:r>
          </a:p>
          <a:p>
            <a:pPr marL="800100" lvl="1" indent="-342900">
              <a:buFont typeface="Arial" panose="020B0604020202020204" pitchFamily="34" charset="0"/>
              <a:buChar char="•"/>
            </a:pPr>
            <a:endParaRPr lang="en-US" dirty="0"/>
          </a:p>
          <a:p>
            <a:pPr marL="342900" indent="-342900">
              <a:buFont typeface="+mj-lt"/>
              <a:buAutoNum type="arabicPeriod"/>
            </a:pPr>
            <a:r>
              <a:rPr lang="en-US" dirty="0"/>
              <a:t>Importance</a:t>
            </a:r>
          </a:p>
          <a:p>
            <a:pPr marL="800100" lvl="1" indent="-342900">
              <a:buFont typeface="Arial" panose="020B0604020202020204" pitchFamily="34" charset="0"/>
              <a:buChar char="•"/>
            </a:pPr>
            <a:r>
              <a:rPr lang="en-US" dirty="0"/>
              <a:t>While usually unwanted in photography</a:t>
            </a:r>
          </a:p>
          <a:p>
            <a:pPr marL="800100" lvl="1" indent="-342900">
              <a:buFont typeface="Arial" panose="020B0604020202020204" pitchFamily="34" charset="0"/>
              <a:buChar char="•"/>
            </a:pPr>
            <a:r>
              <a:rPr lang="en-US" dirty="0"/>
              <a:t>It's fundamental in computer vision</a:t>
            </a:r>
          </a:p>
          <a:p>
            <a:pPr marL="800100" lvl="1" indent="-342900">
              <a:buFont typeface="Arial" panose="020B0604020202020204" pitchFamily="34" charset="0"/>
              <a:buChar char="•"/>
            </a:pPr>
            <a:r>
              <a:rPr lang="en-US" dirty="0"/>
              <a:t>Used as a preprocessing step in many image processing tasks</a:t>
            </a:r>
          </a:p>
          <a:p>
            <a:pPr marL="800100" lvl="1" indent="-342900">
              <a:buFont typeface="Arial" panose="020B0604020202020204" pitchFamily="34" charset="0"/>
              <a:buChar char="•"/>
            </a:pPr>
            <a:endParaRPr lang="en-US" dirty="0"/>
          </a:p>
          <a:p>
            <a:pPr marL="342900" indent="-342900">
              <a:buFont typeface="+mj-lt"/>
              <a:buAutoNum type="arabicPeriod"/>
            </a:pPr>
            <a:r>
              <a:rPr lang="en-US" dirty="0"/>
              <a:t>Technical Impact</a:t>
            </a:r>
          </a:p>
          <a:p>
            <a:pPr marL="800100" lvl="1" indent="-342900">
              <a:buFont typeface="Arial" panose="020B0604020202020204" pitchFamily="34" charset="0"/>
              <a:buChar char="•"/>
            </a:pPr>
            <a:r>
              <a:rPr lang="en-US" i="1" dirty="0">
                <a:solidFill>
                  <a:srgbClr val="FF0000"/>
                </a:solidFill>
              </a:rPr>
              <a:t>Reduces high-frequency content (noise and edges)</a:t>
            </a:r>
          </a:p>
          <a:p>
            <a:pPr marL="800100" lvl="1" indent="-342900">
              <a:buFont typeface="Arial" panose="020B0604020202020204" pitchFamily="34" charset="0"/>
              <a:buChar char="•"/>
            </a:pPr>
            <a:r>
              <a:rPr lang="en-US" i="1" dirty="0">
                <a:solidFill>
                  <a:srgbClr val="FF0000"/>
                </a:solidFill>
              </a:rPr>
              <a:t>Decreases image detail</a:t>
            </a:r>
          </a:p>
          <a:p>
            <a:pPr marL="800100" lvl="1" indent="-342900">
              <a:buFont typeface="Arial" panose="020B0604020202020204" pitchFamily="34" charset="0"/>
              <a:buChar char="•"/>
            </a:pPr>
            <a:r>
              <a:rPr lang="en-US" i="1" dirty="0">
                <a:solidFill>
                  <a:srgbClr val="FF0000"/>
                </a:solidFill>
              </a:rPr>
              <a:t>Makes it easier to identify larger structural elements</a:t>
            </a:r>
            <a:endParaRPr lang="es-ES" i="1" dirty="0">
              <a:solidFill>
                <a:srgbClr val="FF0000"/>
              </a:solidFill>
            </a:endParaRPr>
          </a:p>
        </p:txBody>
      </p:sp>
    </p:spTree>
    <p:extLst>
      <p:ext uri="{BB962C8B-B14F-4D97-AF65-F5344CB8AC3E}">
        <p14:creationId xmlns:p14="http://schemas.microsoft.com/office/powerpoint/2010/main" val="30443161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BD355000-EC2C-969C-B86B-E5D5D4A7082D}"/>
              </a:ext>
            </a:extLst>
          </p:cNvPr>
          <p:cNvSpPr>
            <a:spLocks noGrp="1"/>
          </p:cNvSpPr>
          <p:nvPr>
            <p:ph type="body" sz="quarter" idx="10"/>
          </p:nvPr>
        </p:nvSpPr>
        <p:spPr/>
        <p:txBody>
          <a:bodyPr/>
          <a:lstStyle/>
          <a:p>
            <a:r>
              <a:rPr lang="es-ES" dirty="0"/>
              <a:t>Nombre del tema</a:t>
            </a:r>
          </a:p>
        </p:txBody>
      </p:sp>
      <p:sp>
        <p:nvSpPr>
          <p:cNvPr id="3" name="Marcador de texto 2">
            <a:extLst>
              <a:ext uri="{FF2B5EF4-FFF2-40B4-BE49-F238E27FC236}">
                <a16:creationId xmlns:a16="http://schemas.microsoft.com/office/drawing/2014/main" id="{1FF24A64-4330-7E23-CC00-806BA4ABD39D}"/>
              </a:ext>
            </a:extLst>
          </p:cNvPr>
          <p:cNvSpPr>
            <a:spLocks noGrp="1"/>
          </p:cNvSpPr>
          <p:nvPr>
            <p:ph type="body" sz="quarter" idx="11"/>
          </p:nvPr>
        </p:nvSpPr>
        <p:spPr/>
        <p:txBody>
          <a:bodyPr/>
          <a:lstStyle/>
          <a:p>
            <a:r>
              <a:rPr lang="es-ES" dirty="0"/>
              <a:t>Digital Image Fundamentals</a:t>
            </a:r>
          </a:p>
        </p:txBody>
      </p:sp>
      <p:sp>
        <p:nvSpPr>
          <p:cNvPr id="4" name="Marcador de texto 3">
            <a:extLst>
              <a:ext uri="{FF2B5EF4-FFF2-40B4-BE49-F238E27FC236}">
                <a16:creationId xmlns:a16="http://schemas.microsoft.com/office/drawing/2014/main" id="{627361F2-66D4-1815-2140-8CBA592C875C}"/>
              </a:ext>
            </a:extLst>
          </p:cNvPr>
          <p:cNvSpPr>
            <a:spLocks noGrp="1"/>
          </p:cNvSpPr>
          <p:nvPr>
            <p:ph type="body" sz="quarter" idx="12"/>
          </p:nvPr>
        </p:nvSpPr>
        <p:spPr/>
        <p:txBody>
          <a:bodyPr/>
          <a:lstStyle/>
          <a:p>
            <a:r>
              <a:rPr lang="es-ES" dirty="0"/>
              <a:t>I</a:t>
            </a:r>
          </a:p>
        </p:txBody>
      </p:sp>
      <p:sp>
        <p:nvSpPr>
          <p:cNvPr id="5" name="Marcador de texto 4">
            <a:extLst>
              <a:ext uri="{FF2B5EF4-FFF2-40B4-BE49-F238E27FC236}">
                <a16:creationId xmlns:a16="http://schemas.microsoft.com/office/drawing/2014/main" id="{00691FA3-69E5-876D-BC4D-338884A593D4}"/>
              </a:ext>
            </a:extLst>
          </p:cNvPr>
          <p:cNvSpPr>
            <a:spLocks noGrp="1"/>
          </p:cNvSpPr>
          <p:nvPr>
            <p:ph type="body" sz="quarter" idx="13"/>
          </p:nvPr>
        </p:nvSpPr>
        <p:spPr/>
        <p:txBody>
          <a:bodyPr/>
          <a:lstStyle/>
          <a:p>
            <a:r>
              <a:rPr lang="es-ES" dirty="0"/>
              <a:t>1</a:t>
            </a:r>
          </a:p>
        </p:txBody>
      </p:sp>
      <p:sp>
        <p:nvSpPr>
          <p:cNvPr id="6" name="Marcador de número de diapositiva 5">
            <a:extLst>
              <a:ext uri="{FF2B5EF4-FFF2-40B4-BE49-F238E27FC236}">
                <a16:creationId xmlns:a16="http://schemas.microsoft.com/office/drawing/2014/main" id="{47A06591-B035-CBAC-BD64-E73927B55184}"/>
              </a:ext>
            </a:extLst>
          </p:cNvPr>
          <p:cNvSpPr>
            <a:spLocks noGrp="1"/>
          </p:cNvSpPr>
          <p:nvPr>
            <p:ph type="sldNum" sz="quarter" idx="4"/>
          </p:nvPr>
        </p:nvSpPr>
        <p:spPr/>
        <p:txBody>
          <a:bodyPr/>
          <a:lstStyle/>
          <a:p>
            <a:fld id="{782A4607-9936-4E24-98A0-335039E24A0B}" type="slidenum">
              <a:rPr lang="es-ES" smtClean="0"/>
              <a:pPr/>
              <a:t>5</a:t>
            </a:fld>
            <a:endParaRPr lang="es-ES" dirty="0"/>
          </a:p>
        </p:txBody>
      </p:sp>
      <p:sp>
        <p:nvSpPr>
          <p:cNvPr id="7" name="Marcador de fecha 6">
            <a:extLst>
              <a:ext uri="{FF2B5EF4-FFF2-40B4-BE49-F238E27FC236}">
                <a16:creationId xmlns:a16="http://schemas.microsoft.com/office/drawing/2014/main" id="{DAE77A44-AF9F-CDF8-DE05-0D46C9CFB2F0}"/>
              </a:ext>
            </a:extLst>
          </p:cNvPr>
          <p:cNvSpPr>
            <a:spLocks noGrp="1"/>
          </p:cNvSpPr>
          <p:nvPr>
            <p:ph type="dt" sz="half" idx="14"/>
          </p:nvPr>
        </p:nvSpPr>
        <p:spPr/>
        <p:txBody>
          <a:bodyPr/>
          <a:lstStyle/>
          <a:p>
            <a:r>
              <a:rPr lang="es-ES"/>
              <a:t>Nombre del profesor</a:t>
            </a:r>
            <a:endParaRPr lang="es-ES" dirty="0"/>
          </a:p>
        </p:txBody>
      </p:sp>
      <p:sp>
        <p:nvSpPr>
          <p:cNvPr id="8" name="Marcador de texto 7">
            <a:extLst>
              <a:ext uri="{FF2B5EF4-FFF2-40B4-BE49-F238E27FC236}">
                <a16:creationId xmlns:a16="http://schemas.microsoft.com/office/drawing/2014/main" id="{58812D80-A070-AADA-4BBC-2A15D0891783}"/>
              </a:ext>
            </a:extLst>
          </p:cNvPr>
          <p:cNvSpPr>
            <a:spLocks noGrp="1"/>
          </p:cNvSpPr>
          <p:nvPr>
            <p:ph type="body" sz="quarter" idx="16"/>
          </p:nvPr>
        </p:nvSpPr>
        <p:spPr/>
        <p:txBody>
          <a:bodyPr>
            <a:normAutofit/>
          </a:bodyPr>
          <a:lstStyle/>
          <a:p>
            <a:r>
              <a:rPr lang="es-ES" dirty="0"/>
              <a:t>02</a:t>
            </a:r>
          </a:p>
        </p:txBody>
      </p:sp>
    </p:spTree>
    <p:extLst>
      <p:ext uri="{BB962C8B-B14F-4D97-AF65-F5344CB8AC3E}">
        <p14:creationId xmlns:p14="http://schemas.microsoft.com/office/powerpoint/2010/main" val="373195992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430CDDC-C13D-98FD-0D35-05AD78D38E85}"/>
              </a:ext>
            </a:extLst>
          </p:cNvPr>
          <p:cNvSpPr>
            <a:spLocks noGrp="1"/>
          </p:cNvSpPr>
          <p:nvPr>
            <p:ph type="title"/>
          </p:nvPr>
        </p:nvSpPr>
        <p:spPr/>
        <p:txBody>
          <a:bodyPr/>
          <a:lstStyle/>
          <a:p>
            <a:r>
              <a:rPr lang="es-ES" dirty="0"/>
              <a:t>Blurring filter</a:t>
            </a:r>
          </a:p>
        </p:txBody>
      </p:sp>
      <p:sp>
        <p:nvSpPr>
          <p:cNvPr id="3" name="Marcador de fecha 2">
            <a:extLst>
              <a:ext uri="{FF2B5EF4-FFF2-40B4-BE49-F238E27FC236}">
                <a16:creationId xmlns:a16="http://schemas.microsoft.com/office/drawing/2014/main" id="{BBD88F06-97D7-C299-84FA-C94E33602040}"/>
              </a:ext>
            </a:extLst>
          </p:cNvPr>
          <p:cNvSpPr>
            <a:spLocks noGrp="1"/>
          </p:cNvSpPr>
          <p:nvPr>
            <p:ph type="dt" sz="half" idx="10"/>
          </p:nvPr>
        </p:nvSpPr>
        <p:spPr/>
        <p:txBody>
          <a:bodyPr/>
          <a:lstStyle/>
          <a:p>
            <a:r>
              <a:rPr lang="es-ES"/>
              <a:t>Nombre del profesor</a:t>
            </a:r>
            <a:endParaRPr lang="es-ES" dirty="0"/>
          </a:p>
        </p:txBody>
      </p:sp>
      <p:sp>
        <p:nvSpPr>
          <p:cNvPr id="4" name="Marcador de número de diapositiva 3">
            <a:extLst>
              <a:ext uri="{FF2B5EF4-FFF2-40B4-BE49-F238E27FC236}">
                <a16:creationId xmlns:a16="http://schemas.microsoft.com/office/drawing/2014/main" id="{1CA29618-51A3-282B-6530-95C5134E6085}"/>
              </a:ext>
            </a:extLst>
          </p:cNvPr>
          <p:cNvSpPr>
            <a:spLocks noGrp="1"/>
          </p:cNvSpPr>
          <p:nvPr>
            <p:ph type="sldNum" sz="quarter" idx="12"/>
          </p:nvPr>
        </p:nvSpPr>
        <p:spPr/>
        <p:txBody>
          <a:bodyPr/>
          <a:lstStyle/>
          <a:p>
            <a:fld id="{782A4607-9936-4E24-98A0-335039E24A0B}" type="slidenum">
              <a:rPr lang="es-ES" smtClean="0"/>
              <a:pPr/>
              <a:t>50</a:t>
            </a:fld>
            <a:endParaRPr lang="es-ES"/>
          </a:p>
        </p:txBody>
      </p:sp>
      <p:sp>
        <p:nvSpPr>
          <p:cNvPr id="8" name="CuadroTexto 7">
            <a:extLst>
              <a:ext uri="{FF2B5EF4-FFF2-40B4-BE49-F238E27FC236}">
                <a16:creationId xmlns:a16="http://schemas.microsoft.com/office/drawing/2014/main" id="{29F177E1-A837-3F02-5C84-7C2B7BF36528}"/>
              </a:ext>
            </a:extLst>
          </p:cNvPr>
          <p:cNvSpPr txBox="1"/>
          <p:nvPr/>
        </p:nvSpPr>
        <p:spPr>
          <a:xfrm>
            <a:off x="251520" y="1261510"/>
            <a:ext cx="8758133" cy="5016758"/>
          </a:xfrm>
          <a:prstGeom prst="rect">
            <a:avLst/>
          </a:prstGeom>
          <a:noFill/>
        </p:spPr>
        <p:txBody>
          <a:bodyPr wrap="square" rtlCol="0">
            <a:spAutoFit/>
          </a:bodyPr>
          <a:lstStyle/>
          <a:p>
            <a:r>
              <a:rPr lang="en-US" sz="1600" dirty="0"/>
              <a:t>Here are a few similar analogies to help explain the concept:</a:t>
            </a:r>
          </a:p>
          <a:p>
            <a:endParaRPr lang="en-US" sz="1600" dirty="0"/>
          </a:p>
          <a:p>
            <a:pPr marL="285750" indent="-285750">
              <a:buFont typeface="Arial" panose="020B0604020202020204" pitchFamily="34" charset="0"/>
              <a:buChar char="•"/>
            </a:pPr>
            <a:r>
              <a:rPr lang="en-US" sz="1600" dirty="0"/>
              <a:t>Think of it like reading a map: When you look at a map from a distance, you lose the names of small streets and minor details, but the main highways and city boundaries become more obvious. This is exactly how blurring helps computer vision focus on major features.</a:t>
            </a:r>
          </a:p>
          <a:p>
            <a:endParaRPr lang="en-US" sz="1600" dirty="0"/>
          </a:p>
          <a:p>
            <a:pPr marL="285750" indent="-285750">
              <a:buFont typeface="Arial" panose="020B0604020202020204" pitchFamily="34" charset="0"/>
              <a:buChar char="•"/>
            </a:pPr>
            <a:r>
              <a:rPr lang="en-US" sz="1600" dirty="0"/>
              <a:t>Or imagine looking at a forest: When you </a:t>
            </a:r>
            <a:r>
              <a:rPr lang="en-US" sz="1600" dirty="0" err="1"/>
              <a:t>unfocus</a:t>
            </a:r>
            <a:r>
              <a:rPr lang="en-US" sz="1600" dirty="0"/>
              <a:t> your eyes slightly, individual leaves and branches blur together, but the shapes of entire trees and the forest's outline become more distinct. This is similar to how </a:t>
            </a:r>
            <a:r>
              <a:rPr lang="en-US" sz="1600" i="1" dirty="0">
                <a:solidFill>
                  <a:srgbClr val="FF0000"/>
                </a:solidFill>
              </a:rPr>
              <a:t>blurring helps computer vision identify larger objects by reducing distracting details.</a:t>
            </a:r>
          </a:p>
          <a:p>
            <a:endParaRPr lang="en-US" sz="1600" dirty="0"/>
          </a:p>
          <a:p>
            <a:pPr marL="285750" indent="-285750">
              <a:buFont typeface="Arial" panose="020B0604020202020204" pitchFamily="34" charset="0"/>
              <a:buChar char="•"/>
            </a:pPr>
            <a:r>
              <a:rPr lang="en-US" sz="1600" dirty="0"/>
              <a:t>Another way to think about it is like an impressionist painting: The artist doesn't paint every leaf on a tree or every brick in a building. By "blurring" these details, they actually make the overall scene more recognizable. Computer vision uses blurring in the same way to better understand the big picture.</a:t>
            </a:r>
          </a:p>
          <a:p>
            <a:endParaRPr lang="en-US" sz="1600" dirty="0"/>
          </a:p>
          <a:p>
            <a:pPr marL="285750" indent="-285750">
              <a:buFont typeface="Arial" panose="020B0604020202020204" pitchFamily="34" charset="0"/>
              <a:buChar char="•"/>
            </a:pPr>
            <a:r>
              <a:rPr lang="en-US" sz="1600" dirty="0"/>
              <a:t>Think of it like aerial photography: From very high up, you can't see individual cars or people, but this actually makes it easier to identify larger structures like buildings, roads, and parks. This is similar to how blurring helps computer vision systems identify major features in an image.</a:t>
            </a:r>
            <a:endParaRPr lang="es-ES" sz="1600" dirty="0"/>
          </a:p>
        </p:txBody>
      </p:sp>
    </p:spTree>
    <p:extLst>
      <p:ext uri="{BB962C8B-B14F-4D97-AF65-F5344CB8AC3E}">
        <p14:creationId xmlns:p14="http://schemas.microsoft.com/office/powerpoint/2010/main" val="362763369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DC87D06-4F57-47B1-2FC9-C43E9CD9A77C}"/>
              </a:ext>
            </a:extLst>
          </p:cNvPr>
          <p:cNvSpPr>
            <a:spLocks noGrp="1"/>
          </p:cNvSpPr>
          <p:nvPr>
            <p:ph type="title"/>
          </p:nvPr>
        </p:nvSpPr>
        <p:spPr/>
        <p:txBody>
          <a:bodyPr/>
          <a:lstStyle/>
          <a:p>
            <a:r>
              <a:rPr lang="es-ES" dirty="0"/>
              <a:t>Blurring filter</a:t>
            </a:r>
          </a:p>
        </p:txBody>
      </p:sp>
      <p:sp>
        <p:nvSpPr>
          <p:cNvPr id="3" name="Marcador de fecha 2">
            <a:extLst>
              <a:ext uri="{FF2B5EF4-FFF2-40B4-BE49-F238E27FC236}">
                <a16:creationId xmlns:a16="http://schemas.microsoft.com/office/drawing/2014/main" id="{FB0D3939-5CAC-B2AC-AF3F-162AB6F61497}"/>
              </a:ext>
            </a:extLst>
          </p:cNvPr>
          <p:cNvSpPr>
            <a:spLocks noGrp="1"/>
          </p:cNvSpPr>
          <p:nvPr>
            <p:ph type="dt" sz="half" idx="10"/>
          </p:nvPr>
        </p:nvSpPr>
        <p:spPr/>
        <p:txBody>
          <a:bodyPr/>
          <a:lstStyle/>
          <a:p>
            <a:r>
              <a:rPr lang="es-ES"/>
              <a:t>Nombre del profesor</a:t>
            </a:r>
            <a:endParaRPr lang="es-ES" dirty="0"/>
          </a:p>
        </p:txBody>
      </p:sp>
      <p:sp>
        <p:nvSpPr>
          <p:cNvPr id="4" name="Marcador de número de diapositiva 3">
            <a:extLst>
              <a:ext uri="{FF2B5EF4-FFF2-40B4-BE49-F238E27FC236}">
                <a16:creationId xmlns:a16="http://schemas.microsoft.com/office/drawing/2014/main" id="{5D8EB40B-F1D8-1C73-131D-EEFD4024B062}"/>
              </a:ext>
            </a:extLst>
          </p:cNvPr>
          <p:cNvSpPr>
            <a:spLocks noGrp="1"/>
          </p:cNvSpPr>
          <p:nvPr>
            <p:ph type="sldNum" sz="quarter" idx="12"/>
          </p:nvPr>
        </p:nvSpPr>
        <p:spPr/>
        <p:txBody>
          <a:bodyPr/>
          <a:lstStyle/>
          <a:p>
            <a:fld id="{782A4607-9936-4E24-98A0-335039E24A0B}" type="slidenum">
              <a:rPr lang="es-ES" smtClean="0"/>
              <a:pPr/>
              <a:t>51</a:t>
            </a:fld>
            <a:endParaRPr lang="es-ES"/>
          </a:p>
        </p:txBody>
      </p:sp>
      <p:sp>
        <p:nvSpPr>
          <p:cNvPr id="6" name="CuadroTexto 5">
            <a:extLst>
              <a:ext uri="{FF2B5EF4-FFF2-40B4-BE49-F238E27FC236}">
                <a16:creationId xmlns:a16="http://schemas.microsoft.com/office/drawing/2014/main" id="{1B7B2D28-BD37-97B8-4FCB-8A561ACBC596}"/>
              </a:ext>
            </a:extLst>
          </p:cNvPr>
          <p:cNvSpPr txBox="1"/>
          <p:nvPr/>
        </p:nvSpPr>
        <p:spPr>
          <a:xfrm>
            <a:off x="148115" y="1379835"/>
            <a:ext cx="8863742" cy="369332"/>
          </a:xfrm>
          <a:prstGeom prst="rect">
            <a:avLst/>
          </a:prstGeom>
          <a:noFill/>
        </p:spPr>
        <p:txBody>
          <a:bodyPr wrap="square" rtlCol="0">
            <a:spAutoFit/>
          </a:bodyPr>
          <a:lstStyle/>
          <a:p>
            <a:r>
              <a:rPr lang="en-US" dirty="0"/>
              <a:t>Four main smoothing and blurring options that you’ll often use in your own projects</a:t>
            </a:r>
            <a:endParaRPr lang="es-ES" dirty="0"/>
          </a:p>
        </p:txBody>
      </p:sp>
      <p:sp>
        <p:nvSpPr>
          <p:cNvPr id="7" name="CuadroTexto 6">
            <a:extLst>
              <a:ext uri="{FF2B5EF4-FFF2-40B4-BE49-F238E27FC236}">
                <a16:creationId xmlns:a16="http://schemas.microsoft.com/office/drawing/2014/main" id="{9790F88E-CFFA-BADA-26F2-0DEE35C1EF35}"/>
              </a:ext>
            </a:extLst>
          </p:cNvPr>
          <p:cNvSpPr txBox="1"/>
          <p:nvPr/>
        </p:nvSpPr>
        <p:spPr>
          <a:xfrm>
            <a:off x="251520" y="1972061"/>
            <a:ext cx="8494705" cy="1200329"/>
          </a:xfrm>
          <a:prstGeom prst="rect">
            <a:avLst/>
          </a:prstGeom>
          <a:noFill/>
        </p:spPr>
        <p:txBody>
          <a:bodyPr wrap="square" rtlCol="0">
            <a:spAutoFit/>
          </a:bodyPr>
          <a:lstStyle/>
          <a:p>
            <a:pPr marL="342900" indent="-342900">
              <a:buFont typeface="+mj-lt"/>
              <a:buAutoNum type="arabicPeriod"/>
            </a:pPr>
            <a:r>
              <a:rPr lang="sv-SE" dirty="0"/>
              <a:t>Average blurring</a:t>
            </a:r>
          </a:p>
          <a:p>
            <a:pPr marL="342900" indent="-342900">
              <a:buFont typeface="+mj-lt"/>
              <a:buAutoNum type="arabicPeriod"/>
            </a:pPr>
            <a:r>
              <a:rPr lang="sv-SE" dirty="0"/>
              <a:t>Gaussian blurring</a:t>
            </a:r>
          </a:p>
          <a:p>
            <a:pPr marL="342900" indent="-342900">
              <a:buFont typeface="+mj-lt"/>
              <a:buAutoNum type="arabicPeriod"/>
            </a:pPr>
            <a:r>
              <a:rPr lang="sv-SE" dirty="0"/>
              <a:t>Median filtering</a:t>
            </a:r>
          </a:p>
          <a:p>
            <a:pPr marL="342900" indent="-342900">
              <a:buFont typeface="+mj-lt"/>
              <a:buAutoNum type="arabicPeriod"/>
            </a:pPr>
            <a:r>
              <a:rPr lang="sv-SE" dirty="0"/>
              <a:t>Bilateral filtering</a:t>
            </a:r>
            <a:endParaRPr lang="es-ES" dirty="0"/>
          </a:p>
        </p:txBody>
      </p:sp>
      <p:sp>
        <p:nvSpPr>
          <p:cNvPr id="8" name="CuadroTexto 7">
            <a:extLst>
              <a:ext uri="{FF2B5EF4-FFF2-40B4-BE49-F238E27FC236}">
                <a16:creationId xmlns:a16="http://schemas.microsoft.com/office/drawing/2014/main" id="{8DB4FE4F-7F63-F25F-FB77-80A9CE800447}"/>
              </a:ext>
            </a:extLst>
          </p:cNvPr>
          <p:cNvSpPr txBox="1"/>
          <p:nvPr/>
        </p:nvSpPr>
        <p:spPr>
          <a:xfrm>
            <a:off x="321880" y="3429000"/>
            <a:ext cx="8561074" cy="3139321"/>
          </a:xfrm>
          <a:prstGeom prst="rect">
            <a:avLst/>
          </a:prstGeom>
          <a:noFill/>
        </p:spPr>
        <p:txBody>
          <a:bodyPr wrap="square" rtlCol="0">
            <a:spAutoFit/>
          </a:bodyPr>
          <a:lstStyle/>
          <a:p>
            <a:r>
              <a:rPr lang="es-ES" b="1" dirty="0"/>
              <a:t>Average blurring ( cv2.blur )</a:t>
            </a:r>
          </a:p>
          <a:p>
            <a:pPr algn="just"/>
            <a:r>
              <a:rPr lang="en-US" dirty="0"/>
              <a:t>Takes an area of pixels surrounding a central pixel, averages all these pixels together, and replaces the central pixel with the average.</a:t>
            </a:r>
          </a:p>
          <a:p>
            <a:endParaRPr lang="en-US" dirty="0"/>
          </a:p>
          <a:p>
            <a:pPr algn="just"/>
            <a:r>
              <a:rPr lang="en-US" dirty="0"/>
              <a:t>To accomplish our average blur, we’ll actually be convolving our image with an M x N normalized filter where both M and N are both odd integers.</a:t>
            </a:r>
          </a:p>
          <a:p>
            <a:endParaRPr lang="en-US" dirty="0"/>
          </a:p>
          <a:p>
            <a:pPr algn="just"/>
            <a:r>
              <a:rPr lang="en-US" dirty="0"/>
              <a:t>This </a:t>
            </a:r>
            <a:r>
              <a:rPr lang="en-US" dirty="0">
                <a:solidFill>
                  <a:srgbClr val="FF0000"/>
                </a:solidFill>
              </a:rPr>
              <a:t>kernel is going to slide from left-to-right and from top-to-bottom for each and every pixel in our input image</a:t>
            </a:r>
            <a:r>
              <a:rPr lang="en-US" dirty="0"/>
              <a:t>. The pixel at the center of the kernel (and hence why we have to use an odd number, otherwise there would not be a true “center”) is then set to be the average of all other pixels surrounding it. </a:t>
            </a:r>
            <a:endParaRPr lang="es-ES" dirty="0"/>
          </a:p>
        </p:txBody>
      </p:sp>
    </p:spTree>
    <p:extLst>
      <p:ext uri="{BB962C8B-B14F-4D97-AF65-F5344CB8AC3E}">
        <p14:creationId xmlns:p14="http://schemas.microsoft.com/office/powerpoint/2010/main" val="129900044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D0CDF59-E653-CE40-8EA0-10C90F0904CC}"/>
              </a:ext>
            </a:extLst>
          </p:cNvPr>
          <p:cNvSpPr>
            <a:spLocks noGrp="1"/>
          </p:cNvSpPr>
          <p:nvPr>
            <p:ph type="title"/>
          </p:nvPr>
        </p:nvSpPr>
        <p:spPr/>
        <p:txBody>
          <a:bodyPr/>
          <a:lstStyle/>
          <a:p>
            <a:r>
              <a:rPr lang="es-ES" dirty="0"/>
              <a:t>Average blurring (cv2.blur)</a:t>
            </a:r>
          </a:p>
        </p:txBody>
      </p:sp>
      <p:sp>
        <p:nvSpPr>
          <p:cNvPr id="3" name="Marcador de fecha 2">
            <a:extLst>
              <a:ext uri="{FF2B5EF4-FFF2-40B4-BE49-F238E27FC236}">
                <a16:creationId xmlns:a16="http://schemas.microsoft.com/office/drawing/2014/main" id="{8C44FC3C-0258-3ADF-FEB2-B161FE56AD1C}"/>
              </a:ext>
            </a:extLst>
          </p:cNvPr>
          <p:cNvSpPr>
            <a:spLocks noGrp="1"/>
          </p:cNvSpPr>
          <p:nvPr>
            <p:ph type="dt" sz="half" idx="10"/>
          </p:nvPr>
        </p:nvSpPr>
        <p:spPr/>
        <p:txBody>
          <a:bodyPr/>
          <a:lstStyle/>
          <a:p>
            <a:r>
              <a:rPr lang="es-ES"/>
              <a:t>Nombre del profesor</a:t>
            </a:r>
            <a:endParaRPr lang="es-ES" dirty="0"/>
          </a:p>
        </p:txBody>
      </p:sp>
      <p:sp>
        <p:nvSpPr>
          <p:cNvPr id="4" name="Marcador de número de diapositiva 3">
            <a:extLst>
              <a:ext uri="{FF2B5EF4-FFF2-40B4-BE49-F238E27FC236}">
                <a16:creationId xmlns:a16="http://schemas.microsoft.com/office/drawing/2014/main" id="{46502A39-F92A-40C6-408D-500901268E4C}"/>
              </a:ext>
            </a:extLst>
          </p:cNvPr>
          <p:cNvSpPr>
            <a:spLocks noGrp="1"/>
          </p:cNvSpPr>
          <p:nvPr>
            <p:ph type="sldNum" sz="quarter" idx="12"/>
          </p:nvPr>
        </p:nvSpPr>
        <p:spPr/>
        <p:txBody>
          <a:bodyPr/>
          <a:lstStyle/>
          <a:p>
            <a:fld id="{782A4607-9936-4E24-98A0-335039E24A0B}" type="slidenum">
              <a:rPr lang="es-ES" smtClean="0"/>
              <a:pPr/>
              <a:t>52</a:t>
            </a:fld>
            <a:endParaRPr lang="es-ES"/>
          </a:p>
        </p:txBody>
      </p:sp>
      <p:sp>
        <p:nvSpPr>
          <p:cNvPr id="6" name="CuadroTexto 5">
            <a:extLst>
              <a:ext uri="{FF2B5EF4-FFF2-40B4-BE49-F238E27FC236}">
                <a16:creationId xmlns:a16="http://schemas.microsoft.com/office/drawing/2014/main" id="{393CCC1D-B46D-02B7-0C8D-28EE008E8D6C}"/>
              </a:ext>
            </a:extLst>
          </p:cNvPr>
          <p:cNvSpPr txBox="1"/>
          <p:nvPr/>
        </p:nvSpPr>
        <p:spPr>
          <a:xfrm>
            <a:off x="251520" y="1374336"/>
            <a:ext cx="8272555" cy="646331"/>
          </a:xfrm>
          <a:prstGeom prst="rect">
            <a:avLst/>
          </a:prstGeom>
          <a:noFill/>
        </p:spPr>
        <p:txBody>
          <a:bodyPr wrap="square" rtlCol="0">
            <a:spAutoFit/>
          </a:bodyPr>
          <a:lstStyle/>
          <a:p>
            <a:r>
              <a:rPr lang="en-US" dirty="0"/>
              <a:t>Let’s go ahead and define a 3 x 3 average kernel that can be used to blur the central pixel with a 3 pixel radius:</a:t>
            </a:r>
            <a:endParaRPr lang="es-ES" dirty="0"/>
          </a:p>
        </p:txBody>
      </p:sp>
      <p:pic>
        <p:nvPicPr>
          <p:cNvPr id="8" name="Imagen 7">
            <a:extLst>
              <a:ext uri="{FF2B5EF4-FFF2-40B4-BE49-F238E27FC236}">
                <a16:creationId xmlns:a16="http://schemas.microsoft.com/office/drawing/2014/main" id="{DA916FD0-7F10-AAE6-5879-416CEB3ACD73}"/>
              </a:ext>
            </a:extLst>
          </p:cNvPr>
          <p:cNvPicPr>
            <a:picLocks noChangeAspect="1"/>
          </p:cNvPicPr>
          <p:nvPr/>
        </p:nvPicPr>
        <p:blipFill>
          <a:blip r:embed="rId2"/>
          <a:stretch>
            <a:fillRect/>
          </a:stretch>
        </p:blipFill>
        <p:spPr>
          <a:xfrm>
            <a:off x="2416577" y="2207154"/>
            <a:ext cx="2718310" cy="1477842"/>
          </a:xfrm>
          <a:prstGeom prst="rect">
            <a:avLst/>
          </a:prstGeom>
        </p:spPr>
      </p:pic>
      <p:sp>
        <p:nvSpPr>
          <p:cNvPr id="12" name="CuadroTexto 11">
            <a:extLst>
              <a:ext uri="{FF2B5EF4-FFF2-40B4-BE49-F238E27FC236}">
                <a16:creationId xmlns:a16="http://schemas.microsoft.com/office/drawing/2014/main" id="{2D9279A8-25E7-79A9-0700-BE048426A7A9}"/>
              </a:ext>
            </a:extLst>
          </p:cNvPr>
          <p:cNvSpPr txBox="1"/>
          <p:nvPr/>
        </p:nvSpPr>
        <p:spPr>
          <a:xfrm>
            <a:off x="321880" y="3681135"/>
            <a:ext cx="5388545" cy="369332"/>
          </a:xfrm>
          <a:prstGeom prst="rect">
            <a:avLst/>
          </a:prstGeom>
          <a:noFill/>
        </p:spPr>
        <p:txBody>
          <a:bodyPr wrap="square" rtlCol="0">
            <a:spAutoFit/>
          </a:bodyPr>
          <a:lstStyle/>
          <a:p>
            <a:r>
              <a:rPr lang="en-US" dirty="0"/>
              <a:t>We could also define a 5 x5 average kernel:</a:t>
            </a:r>
            <a:endParaRPr lang="es-ES" dirty="0"/>
          </a:p>
        </p:txBody>
      </p:sp>
      <p:pic>
        <p:nvPicPr>
          <p:cNvPr id="14" name="Imagen 13">
            <a:extLst>
              <a:ext uri="{FF2B5EF4-FFF2-40B4-BE49-F238E27FC236}">
                <a16:creationId xmlns:a16="http://schemas.microsoft.com/office/drawing/2014/main" id="{2A274F6F-0CFB-101E-5D83-55E1FC6BCC6D}"/>
              </a:ext>
            </a:extLst>
          </p:cNvPr>
          <p:cNvPicPr>
            <a:picLocks noChangeAspect="1"/>
          </p:cNvPicPr>
          <p:nvPr/>
        </p:nvPicPr>
        <p:blipFill>
          <a:blip r:embed="rId3"/>
          <a:stretch>
            <a:fillRect/>
          </a:stretch>
        </p:blipFill>
        <p:spPr>
          <a:xfrm>
            <a:off x="2259545" y="4101471"/>
            <a:ext cx="3032374" cy="1594094"/>
          </a:xfrm>
          <a:prstGeom prst="rect">
            <a:avLst/>
          </a:prstGeom>
        </p:spPr>
      </p:pic>
      <p:sp>
        <p:nvSpPr>
          <p:cNvPr id="15" name="CuadroTexto 14">
            <a:extLst>
              <a:ext uri="{FF2B5EF4-FFF2-40B4-BE49-F238E27FC236}">
                <a16:creationId xmlns:a16="http://schemas.microsoft.com/office/drawing/2014/main" id="{894139A8-959B-C040-7A7A-C1EA8754656D}"/>
              </a:ext>
            </a:extLst>
          </p:cNvPr>
          <p:cNvSpPr txBox="1"/>
          <p:nvPr/>
        </p:nvSpPr>
        <p:spPr>
          <a:xfrm>
            <a:off x="251520" y="5710935"/>
            <a:ext cx="8462294" cy="646331"/>
          </a:xfrm>
          <a:prstGeom prst="rect">
            <a:avLst/>
          </a:prstGeom>
          <a:noFill/>
        </p:spPr>
        <p:txBody>
          <a:bodyPr wrap="square" rtlCol="0">
            <a:spAutoFit/>
          </a:bodyPr>
          <a:lstStyle/>
          <a:p>
            <a:pPr algn="just"/>
            <a:r>
              <a:rPr lang="en-US" dirty="0"/>
              <a:t>This kernel takes more pixels into account for the average, and will blur the image more than a 3 x 3 kernel since the kernel covers more area of the image</a:t>
            </a:r>
            <a:endParaRPr lang="es-ES" dirty="0"/>
          </a:p>
        </p:txBody>
      </p:sp>
    </p:spTree>
    <p:extLst>
      <p:ext uri="{BB962C8B-B14F-4D97-AF65-F5344CB8AC3E}">
        <p14:creationId xmlns:p14="http://schemas.microsoft.com/office/powerpoint/2010/main" val="45341439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C8B397-FF8A-F7FE-CF7C-814C27D29A24}"/>
              </a:ext>
            </a:extLst>
          </p:cNvPr>
          <p:cNvSpPr>
            <a:spLocks noGrp="1"/>
          </p:cNvSpPr>
          <p:nvPr>
            <p:ph type="title"/>
          </p:nvPr>
        </p:nvSpPr>
        <p:spPr/>
        <p:txBody>
          <a:bodyPr/>
          <a:lstStyle/>
          <a:p>
            <a:r>
              <a:rPr lang="es-ES" dirty="0"/>
              <a:t>Average blurring (cv2.blur)</a:t>
            </a:r>
          </a:p>
        </p:txBody>
      </p:sp>
      <p:sp>
        <p:nvSpPr>
          <p:cNvPr id="3" name="Marcador de fecha 2">
            <a:extLst>
              <a:ext uri="{FF2B5EF4-FFF2-40B4-BE49-F238E27FC236}">
                <a16:creationId xmlns:a16="http://schemas.microsoft.com/office/drawing/2014/main" id="{9EEB5C9D-8DE2-16CB-3DAF-8427C0185CF6}"/>
              </a:ext>
            </a:extLst>
          </p:cNvPr>
          <p:cNvSpPr>
            <a:spLocks noGrp="1"/>
          </p:cNvSpPr>
          <p:nvPr>
            <p:ph type="dt" sz="half" idx="10"/>
          </p:nvPr>
        </p:nvSpPr>
        <p:spPr/>
        <p:txBody>
          <a:bodyPr/>
          <a:lstStyle/>
          <a:p>
            <a:r>
              <a:rPr lang="es-ES"/>
              <a:t>Nombre del profesor</a:t>
            </a:r>
            <a:endParaRPr lang="es-ES" dirty="0"/>
          </a:p>
        </p:txBody>
      </p:sp>
      <p:sp>
        <p:nvSpPr>
          <p:cNvPr id="4" name="Marcador de número de diapositiva 3">
            <a:extLst>
              <a:ext uri="{FF2B5EF4-FFF2-40B4-BE49-F238E27FC236}">
                <a16:creationId xmlns:a16="http://schemas.microsoft.com/office/drawing/2014/main" id="{E31FD356-D8EB-7E25-09DF-168E43582C9B}"/>
              </a:ext>
            </a:extLst>
          </p:cNvPr>
          <p:cNvSpPr>
            <a:spLocks noGrp="1"/>
          </p:cNvSpPr>
          <p:nvPr>
            <p:ph type="sldNum" sz="quarter" idx="12"/>
          </p:nvPr>
        </p:nvSpPr>
        <p:spPr/>
        <p:txBody>
          <a:bodyPr/>
          <a:lstStyle/>
          <a:p>
            <a:fld id="{782A4607-9936-4E24-98A0-335039E24A0B}" type="slidenum">
              <a:rPr lang="es-ES" smtClean="0"/>
              <a:pPr/>
              <a:t>53</a:t>
            </a:fld>
            <a:endParaRPr lang="es-ES"/>
          </a:p>
        </p:txBody>
      </p:sp>
      <p:sp>
        <p:nvSpPr>
          <p:cNvPr id="6" name="CuadroTexto 5">
            <a:extLst>
              <a:ext uri="{FF2B5EF4-FFF2-40B4-BE49-F238E27FC236}">
                <a16:creationId xmlns:a16="http://schemas.microsoft.com/office/drawing/2014/main" id="{72ABB0F1-E0FC-364B-A8C8-F41AB15203D0}"/>
              </a:ext>
            </a:extLst>
          </p:cNvPr>
          <p:cNvSpPr txBox="1"/>
          <p:nvPr/>
        </p:nvSpPr>
        <p:spPr>
          <a:xfrm>
            <a:off x="170090" y="1455730"/>
            <a:ext cx="8485179" cy="646331"/>
          </a:xfrm>
          <a:prstGeom prst="rect">
            <a:avLst/>
          </a:prstGeom>
          <a:noFill/>
        </p:spPr>
        <p:txBody>
          <a:bodyPr wrap="square" rtlCol="0">
            <a:spAutoFit/>
          </a:bodyPr>
          <a:lstStyle/>
          <a:p>
            <a:r>
              <a:rPr lang="en-US" dirty="0"/>
              <a:t>Hence, this brings us to an important rule: </a:t>
            </a:r>
            <a:r>
              <a:rPr lang="en-US" dirty="0">
                <a:solidFill>
                  <a:srgbClr val="FF0000"/>
                </a:solidFill>
              </a:rPr>
              <a:t>as the size of the kernel increases, so will the amount in which the image is blurred.</a:t>
            </a:r>
            <a:endParaRPr lang="es-ES" dirty="0">
              <a:solidFill>
                <a:srgbClr val="FF0000"/>
              </a:solidFill>
            </a:endParaRPr>
          </a:p>
        </p:txBody>
      </p:sp>
      <p:sp>
        <p:nvSpPr>
          <p:cNvPr id="7" name="CuadroTexto 6">
            <a:extLst>
              <a:ext uri="{FF2B5EF4-FFF2-40B4-BE49-F238E27FC236}">
                <a16:creationId xmlns:a16="http://schemas.microsoft.com/office/drawing/2014/main" id="{729761C3-F3A2-669D-A67E-25B29BFCBBBD}"/>
              </a:ext>
            </a:extLst>
          </p:cNvPr>
          <p:cNvSpPr txBox="1"/>
          <p:nvPr/>
        </p:nvSpPr>
        <p:spPr>
          <a:xfrm>
            <a:off x="2173776" y="3125420"/>
            <a:ext cx="4477805" cy="1015663"/>
          </a:xfrm>
          <a:prstGeom prst="rect">
            <a:avLst/>
          </a:prstGeom>
          <a:noFill/>
        </p:spPr>
        <p:txBody>
          <a:bodyPr wrap="square" rtlCol="0">
            <a:spAutoFit/>
          </a:bodyPr>
          <a:lstStyle/>
          <a:p>
            <a:r>
              <a:rPr lang="es-ES" sz="6000" b="1" dirty="0">
                <a:solidFill>
                  <a:schemeClr val="accent6">
                    <a:lumMod val="60000"/>
                    <a:lumOff val="40000"/>
                  </a:schemeClr>
                </a:solidFill>
              </a:rPr>
              <a:t>HANDS ON</a:t>
            </a:r>
          </a:p>
        </p:txBody>
      </p:sp>
    </p:spTree>
    <p:extLst>
      <p:ext uri="{BB962C8B-B14F-4D97-AF65-F5344CB8AC3E}">
        <p14:creationId xmlns:p14="http://schemas.microsoft.com/office/powerpoint/2010/main" val="125537547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523D5D-29F8-3BE0-D727-BF816B26667E}"/>
              </a:ext>
            </a:extLst>
          </p:cNvPr>
          <p:cNvSpPr>
            <a:spLocks noGrp="1"/>
          </p:cNvSpPr>
          <p:nvPr>
            <p:ph type="title"/>
          </p:nvPr>
        </p:nvSpPr>
        <p:spPr/>
        <p:txBody>
          <a:bodyPr/>
          <a:lstStyle/>
          <a:p>
            <a:r>
              <a:rPr lang="es-ES" dirty="0"/>
              <a:t>Gaussian blurring ( cv2.GaussianBlur)</a:t>
            </a:r>
          </a:p>
        </p:txBody>
      </p:sp>
      <p:sp>
        <p:nvSpPr>
          <p:cNvPr id="3" name="Marcador de fecha 2">
            <a:extLst>
              <a:ext uri="{FF2B5EF4-FFF2-40B4-BE49-F238E27FC236}">
                <a16:creationId xmlns:a16="http://schemas.microsoft.com/office/drawing/2014/main" id="{38A888A9-651B-AC0B-6475-559DAF91E66B}"/>
              </a:ext>
            </a:extLst>
          </p:cNvPr>
          <p:cNvSpPr>
            <a:spLocks noGrp="1"/>
          </p:cNvSpPr>
          <p:nvPr>
            <p:ph type="dt" sz="half" idx="10"/>
          </p:nvPr>
        </p:nvSpPr>
        <p:spPr/>
        <p:txBody>
          <a:bodyPr/>
          <a:lstStyle/>
          <a:p>
            <a:r>
              <a:rPr lang="es-ES"/>
              <a:t>Nombre del profesor</a:t>
            </a:r>
            <a:endParaRPr lang="es-ES" dirty="0"/>
          </a:p>
        </p:txBody>
      </p:sp>
      <p:sp>
        <p:nvSpPr>
          <p:cNvPr id="4" name="Marcador de número de diapositiva 3">
            <a:extLst>
              <a:ext uri="{FF2B5EF4-FFF2-40B4-BE49-F238E27FC236}">
                <a16:creationId xmlns:a16="http://schemas.microsoft.com/office/drawing/2014/main" id="{ACCA1AC8-213F-767C-5A6E-339F9A1D491F}"/>
              </a:ext>
            </a:extLst>
          </p:cNvPr>
          <p:cNvSpPr>
            <a:spLocks noGrp="1"/>
          </p:cNvSpPr>
          <p:nvPr>
            <p:ph type="sldNum" sz="quarter" idx="12"/>
          </p:nvPr>
        </p:nvSpPr>
        <p:spPr/>
        <p:txBody>
          <a:bodyPr/>
          <a:lstStyle/>
          <a:p>
            <a:fld id="{782A4607-9936-4E24-98A0-335039E24A0B}" type="slidenum">
              <a:rPr lang="es-ES" smtClean="0"/>
              <a:pPr/>
              <a:t>54</a:t>
            </a:fld>
            <a:endParaRPr lang="es-ES"/>
          </a:p>
        </p:txBody>
      </p:sp>
      <p:sp>
        <p:nvSpPr>
          <p:cNvPr id="6" name="CuadroTexto 5">
            <a:extLst>
              <a:ext uri="{FF2B5EF4-FFF2-40B4-BE49-F238E27FC236}">
                <a16:creationId xmlns:a16="http://schemas.microsoft.com/office/drawing/2014/main" id="{41C02C32-C1FA-5048-B0C4-27FA69AE3765}"/>
              </a:ext>
            </a:extLst>
          </p:cNvPr>
          <p:cNvSpPr txBox="1"/>
          <p:nvPr/>
        </p:nvSpPr>
        <p:spPr>
          <a:xfrm>
            <a:off x="251520" y="1455730"/>
            <a:ext cx="8267020" cy="923330"/>
          </a:xfrm>
          <a:prstGeom prst="rect">
            <a:avLst/>
          </a:prstGeom>
          <a:noFill/>
        </p:spPr>
        <p:txBody>
          <a:bodyPr wrap="square" rtlCol="0">
            <a:spAutoFit/>
          </a:bodyPr>
          <a:lstStyle/>
          <a:p>
            <a:pPr algn="just"/>
            <a:r>
              <a:rPr lang="en-US" dirty="0"/>
              <a:t>Gaussian blurring is similar to average blurring, but instead of using a simple mean, we are now using a weighted mean, where </a:t>
            </a:r>
            <a:r>
              <a:rPr lang="en-US" dirty="0">
                <a:solidFill>
                  <a:srgbClr val="FF0000"/>
                </a:solidFill>
              </a:rPr>
              <a:t>neighborhood pixels that are closer to the central pixel contribute more “weight” to the average</a:t>
            </a:r>
            <a:r>
              <a:rPr lang="en-US" dirty="0"/>
              <a:t>.</a:t>
            </a:r>
            <a:endParaRPr lang="es-ES" dirty="0"/>
          </a:p>
        </p:txBody>
      </p:sp>
      <p:sp>
        <p:nvSpPr>
          <p:cNvPr id="7" name="CuadroTexto 6">
            <a:extLst>
              <a:ext uri="{FF2B5EF4-FFF2-40B4-BE49-F238E27FC236}">
                <a16:creationId xmlns:a16="http://schemas.microsoft.com/office/drawing/2014/main" id="{AD70D86F-2F99-B04F-30EB-5E4A8553FA07}"/>
              </a:ext>
            </a:extLst>
          </p:cNvPr>
          <p:cNvSpPr txBox="1"/>
          <p:nvPr/>
        </p:nvSpPr>
        <p:spPr>
          <a:xfrm>
            <a:off x="251519" y="2681426"/>
            <a:ext cx="8191125" cy="1200329"/>
          </a:xfrm>
          <a:prstGeom prst="rect">
            <a:avLst/>
          </a:prstGeom>
          <a:noFill/>
        </p:spPr>
        <p:txBody>
          <a:bodyPr wrap="square" rtlCol="0">
            <a:spAutoFit/>
          </a:bodyPr>
          <a:lstStyle/>
          <a:p>
            <a:pPr algn="just"/>
            <a:r>
              <a:rPr lang="en-US" dirty="0"/>
              <a:t>The end result is that our image is less blurred, but </a:t>
            </a:r>
            <a:r>
              <a:rPr lang="en-US" dirty="0">
                <a:solidFill>
                  <a:srgbClr val="FF0000"/>
                </a:solidFill>
              </a:rPr>
              <a:t>more “naturally blurred</a:t>
            </a:r>
            <a:r>
              <a:rPr lang="en-US" dirty="0"/>
              <a:t>,” than using the average method discussed in the previous section. Furthermore, based on this weighting we’ll be able to preserve more of the edges in our image as compared to average smoothing.</a:t>
            </a:r>
            <a:endParaRPr lang="es-ES" dirty="0"/>
          </a:p>
        </p:txBody>
      </p:sp>
      <p:sp>
        <p:nvSpPr>
          <p:cNvPr id="8" name="CuadroTexto 7">
            <a:extLst>
              <a:ext uri="{FF2B5EF4-FFF2-40B4-BE49-F238E27FC236}">
                <a16:creationId xmlns:a16="http://schemas.microsoft.com/office/drawing/2014/main" id="{390394A6-0992-0266-E419-2F0EC7118948}"/>
              </a:ext>
            </a:extLst>
          </p:cNvPr>
          <p:cNvSpPr txBox="1"/>
          <p:nvPr/>
        </p:nvSpPr>
        <p:spPr>
          <a:xfrm>
            <a:off x="251519" y="4090491"/>
            <a:ext cx="8267019" cy="646331"/>
          </a:xfrm>
          <a:prstGeom prst="rect">
            <a:avLst/>
          </a:prstGeom>
          <a:noFill/>
        </p:spPr>
        <p:txBody>
          <a:bodyPr wrap="square" rtlCol="0">
            <a:spAutoFit/>
          </a:bodyPr>
          <a:lstStyle/>
          <a:p>
            <a:r>
              <a:rPr lang="en-US" dirty="0"/>
              <a:t>Just like an average blurring, Gaussian smoothing also uses a kernel of M x N, where both M and N are odd integers.</a:t>
            </a:r>
            <a:endParaRPr lang="es-ES" dirty="0"/>
          </a:p>
        </p:txBody>
      </p:sp>
      <p:sp>
        <p:nvSpPr>
          <p:cNvPr id="9" name="CuadroTexto 8">
            <a:extLst>
              <a:ext uri="{FF2B5EF4-FFF2-40B4-BE49-F238E27FC236}">
                <a16:creationId xmlns:a16="http://schemas.microsoft.com/office/drawing/2014/main" id="{56D5C52D-F992-8671-4079-45A119D6C332}"/>
              </a:ext>
            </a:extLst>
          </p:cNvPr>
          <p:cNvSpPr txBox="1"/>
          <p:nvPr/>
        </p:nvSpPr>
        <p:spPr>
          <a:xfrm>
            <a:off x="240368" y="4940605"/>
            <a:ext cx="8267018" cy="923330"/>
          </a:xfrm>
          <a:prstGeom prst="rect">
            <a:avLst/>
          </a:prstGeom>
          <a:noFill/>
        </p:spPr>
        <p:txBody>
          <a:bodyPr wrap="square" rtlCol="0">
            <a:spAutoFit/>
          </a:bodyPr>
          <a:lstStyle/>
          <a:p>
            <a:pPr algn="just"/>
            <a:r>
              <a:rPr lang="en-US" dirty="0"/>
              <a:t>However, since we are weighting pixels based on how far they are from the central pixel, we need an equation to construct our kernel. The equation for a Gaussian function in one direction is:</a:t>
            </a:r>
            <a:endParaRPr lang="es-ES" dirty="0"/>
          </a:p>
        </p:txBody>
      </p:sp>
      <p:pic>
        <p:nvPicPr>
          <p:cNvPr id="11" name="Imagen 10">
            <a:extLst>
              <a:ext uri="{FF2B5EF4-FFF2-40B4-BE49-F238E27FC236}">
                <a16:creationId xmlns:a16="http://schemas.microsoft.com/office/drawing/2014/main" id="{B7E1B9DD-1BEC-6A48-C278-ECC84CE30648}"/>
              </a:ext>
            </a:extLst>
          </p:cNvPr>
          <p:cNvPicPr>
            <a:picLocks noChangeAspect="1"/>
          </p:cNvPicPr>
          <p:nvPr/>
        </p:nvPicPr>
        <p:blipFill>
          <a:blip r:embed="rId2"/>
          <a:stretch>
            <a:fillRect/>
          </a:stretch>
        </p:blipFill>
        <p:spPr>
          <a:xfrm>
            <a:off x="4572000" y="5642700"/>
            <a:ext cx="1857226" cy="1040047"/>
          </a:xfrm>
          <a:prstGeom prst="rect">
            <a:avLst/>
          </a:prstGeom>
        </p:spPr>
      </p:pic>
    </p:spTree>
    <p:extLst>
      <p:ext uri="{BB962C8B-B14F-4D97-AF65-F5344CB8AC3E}">
        <p14:creationId xmlns:p14="http://schemas.microsoft.com/office/powerpoint/2010/main" val="31341544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C4B6387-FA8C-F53C-7519-E5BF7B85D6FF}"/>
              </a:ext>
            </a:extLst>
          </p:cNvPr>
          <p:cNvSpPr>
            <a:spLocks noGrp="1"/>
          </p:cNvSpPr>
          <p:nvPr>
            <p:ph type="title"/>
          </p:nvPr>
        </p:nvSpPr>
        <p:spPr/>
        <p:txBody>
          <a:bodyPr/>
          <a:lstStyle/>
          <a:p>
            <a:r>
              <a:rPr lang="es-ES" dirty="0"/>
              <a:t>Gaussian blurring (cv2.GaussianBlur)</a:t>
            </a:r>
          </a:p>
        </p:txBody>
      </p:sp>
      <p:sp>
        <p:nvSpPr>
          <p:cNvPr id="3" name="Marcador de fecha 2">
            <a:extLst>
              <a:ext uri="{FF2B5EF4-FFF2-40B4-BE49-F238E27FC236}">
                <a16:creationId xmlns:a16="http://schemas.microsoft.com/office/drawing/2014/main" id="{8B3D524C-46EF-29AC-A1CD-FC697BA36E6C}"/>
              </a:ext>
            </a:extLst>
          </p:cNvPr>
          <p:cNvSpPr>
            <a:spLocks noGrp="1"/>
          </p:cNvSpPr>
          <p:nvPr>
            <p:ph type="dt" sz="half" idx="10"/>
          </p:nvPr>
        </p:nvSpPr>
        <p:spPr/>
        <p:txBody>
          <a:bodyPr/>
          <a:lstStyle/>
          <a:p>
            <a:r>
              <a:rPr lang="es-ES"/>
              <a:t>Nombre del profesor</a:t>
            </a:r>
            <a:endParaRPr lang="es-ES" dirty="0"/>
          </a:p>
        </p:txBody>
      </p:sp>
      <p:sp>
        <p:nvSpPr>
          <p:cNvPr id="4" name="Marcador de número de diapositiva 3">
            <a:extLst>
              <a:ext uri="{FF2B5EF4-FFF2-40B4-BE49-F238E27FC236}">
                <a16:creationId xmlns:a16="http://schemas.microsoft.com/office/drawing/2014/main" id="{520CEB7D-5521-5E16-62AB-E81063A78ADD}"/>
              </a:ext>
            </a:extLst>
          </p:cNvPr>
          <p:cNvSpPr>
            <a:spLocks noGrp="1"/>
          </p:cNvSpPr>
          <p:nvPr>
            <p:ph type="sldNum" sz="quarter" idx="12"/>
          </p:nvPr>
        </p:nvSpPr>
        <p:spPr/>
        <p:txBody>
          <a:bodyPr/>
          <a:lstStyle/>
          <a:p>
            <a:fld id="{782A4607-9936-4E24-98A0-335039E24A0B}" type="slidenum">
              <a:rPr lang="es-ES" smtClean="0"/>
              <a:pPr/>
              <a:t>55</a:t>
            </a:fld>
            <a:endParaRPr lang="es-ES"/>
          </a:p>
        </p:txBody>
      </p:sp>
      <p:sp>
        <p:nvSpPr>
          <p:cNvPr id="8" name="CuadroTexto 7">
            <a:extLst>
              <a:ext uri="{FF2B5EF4-FFF2-40B4-BE49-F238E27FC236}">
                <a16:creationId xmlns:a16="http://schemas.microsoft.com/office/drawing/2014/main" id="{4A987C6C-402D-04DF-085F-E0FD6F07761A}"/>
              </a:ext>
            </a:extLst>
          </p:cNvPr>
          <p:cNvSpPr txBox="1"/>
          <p:nvPr/>
        </p:nvSpPr>
        <p:spPr>
          <a:xfrm>
            <a:off x="321880" y="1531625"/>
            <a:ext cx="8272555" cy="646331"/>
          </a:xfrm>
          <a:prstGeom prst="rect">
            <a:avLst/>
          </a:prstGeom>
          <a:noFill/>
        </p:spPr>
        <p:txBody>
          <a:bodyPr wrap="square" rtlCol="0">
            <a:spAutoFit/>
          </a:bodyPr>
          <a:lstStyle/>
          <a:p>
            <a:r>
              <a:rPr lang="en-US" dirty="0"/>
              <a:t>And it then becomes trivial to extend this equation to two directions, one for the x-axis and the other for the y-axis, respectively:</a:t>
            </a:r>
            <a:endParaRPr lang="es-ES" dirty="0"/>
          </a:p>
        </p:txBody>
      </p:sp>
      <p:pic>
        <p:nvPicPr>
          <p:cNvPr id="10" name="Imagen 9">
            <a:extLst>
              <a:ext uri="{FF2B5EF4-FFF2-40B4-BE49-F238E27FC236}">
                <a16:creationId xmlns:a16="http://schemas.microsoft.com/office/drawing/2014/main" id="{EE61339C-8256-35BC-3471-7D43D07B3931}"/>
              </a:ext>
            </a:extLst>
          </p:cNvPr>
          <p:cNvPicPr>
            <a:picLocks noChangeAspect="1"/>
          </p:cNvPicPr>
          <p:nvPr/>
        </p:nvPicPr>
        <p:blipFill>
          <a:blip r:embed="rId2"/>
          <a:stretch>
            <a:fillRect/>
          </a:stretch>
        </p:blipFill>
        <p:spPr>
          <a:xfrm>
            <a:off x="3147184" y="2196013"/>
            <a:ext cx="2849629" cy="1080394"/>
          </a:xfrm>
          <a:prstGeom prst="rect">
            <a:avLst/>
          </a:prstGeom>
        </p:spPr>
      </p:pic>
      <p:sp>
        <p:nvSpPr>
          <p:cNvPr id="11" name="CuadroTexto 10">
            <a:extLst>
              <a:ext uri="{FF2B5EF4-FFF2-40B4-BE49-F238E27FC236}">
                <a16:creationId xmlns:a16="http://schemas.microsoft.com/office/drawing/2014/main" id="{7F346431-0D5C-1A29-C8E2-652876E92154}"/>
              </a:ext>
            </a:extLst>
          </p:cNvPr>
          <p:cNvSpPr txBox="1"/>
          <p:nvPr/>
        </p:nvSpPr>
        <p:spPr>
          <a:xfrm>
            <a:off x="473670" y="3429000"/>
            <a:ext cx="8120765" cy="923330"/>
          </a:xfrm>
          <a:prstGeom prst="rect">
            <a:avLst/>
          </a:prstGeom>
          <a:noFill/>
        </p:spPr>
        <p:txBody>
          <a:bodyPr wrap="square" rtlCol="0">
            <a:spAutoFit/>
          </a:bodyPr>
          <a:lstStyle/>
          <a:p>
            <a:pPr algn="just"/>
            <a:r>
              <a:rPr lang="en-US" dirty="0"/>
              <a:t>where x and y are the respective distances to the horizontal and vertical center of the kernel and \sigma is the standard deviation of the Gaussian kernel.</a:t>
            </a:r>
            <a:endParaRPr lang="es-ES" dirty="0"/>
          </a:p>
        </p:txBody>
      </p:sp>
      <p:sp>
        <p:nvSpPr>
          <p:cNvPr id="12" name="CuadroTexto 11">
            <a:extLst>
              <a:ext uri="{FF2B5EF4-FFF2-40B4-BE49-F238E27FC236}">
                <a16:creationId xmlns:a16="http://schemas.microsoft.com/office/drawing/2014/main" id="{5170A2D3-CBF3-AD05-F3E0-2CE4D3631088}"/>
              </a:ext>
            </a:extLst>
          </p:cNvPr>
          <p:cNvSpPr txBox="1"/>
          <p:nvPr/>
        </p:nvSpPr>
        <p:spPr>
          <a:xfrm>
            <a:off x="473670" y="4719215"/>
            <a:ext cx="8120765" cy="1200329"/>
          </a:xfrm>
          <a:prstGeom prst="rect">
            <a:avLst/>
          </a:prstGeom>
          <a:noFill/>
        </p:spPr>
        <p:txBody>
          <a:bodyPr wrap="square" rtlCol="0">
            <a:spAutoFit/>
          </a:bodyPr>
          <a:lstStyle/>
          <a:p>
            <a:pPr algn="just"/>
            <a:r>
              <a:rPr lang="en-US" dirty="0"/>
              <a:t>when the size of our kernel increases so will the amount of blurring that is applied to our output image. However, the blurring will appear to be more “natural” and will preserve edges in our image better than simple average smoothing</a:t>
            </a:r>
            <a:endParaRPr lang="es-ES" dirty="0"/>
          </a:p>
        </p:txBody>
      </p:sp>
    </p:spTree>
    <p:extLst>
      <p:ext uri="{BB962C8B-B14F-4D97-AF65-F5344CB8AC3E}">
        <p14:creationId xmlns:p14="http://schemas.microsoft.com/office/powerpoint/2010/main" val="210716622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55EE0D4-407C-2A9C-8293-7AAB0581B536}"/>
              </a:ext>
            </a:extLst>
          </p:cNvPr>
          <p:cNvSpPr>
            <a:spLocks noGrp="1"/>
          </p:cNvSpPr>
          <p:nvPr>
            <p:ph type="title"/>
          </p:nvPr>
        </p:nvSpPr>
        <p:spPr/>
        <p:txBody>
          <a:bodyPr/>
          <a:lstStyle/>
          <a:p>
            <a:r>
              <a:rPr lang="en-US" dirty="0"/>
              <a:t>Finding out the values of a Gaussian Kernel</a:t>
            </a:r>
            <a:endParaRPr lang="es-ES" dirty="0"/>
          </a:p>
        </p:txBody>
      </p:sp>
      <p:sp>
        <p:nvSpPr>
          <p:cNvPr id="3" name="Marcador de fecha 2">
            <a:extLst>
              <a:ext uri="{FF2B5EF4-FFF2-40B4-BE49-F238E27FC236}">
                <a16:creationId xmlns:a16="http://schemas.microsoft.com/office/drawing/2014/main" id="{420BDF06-00EB-FDCD-B5A9-7098B290D377}"/>
              </a:ext>
            </a:extLst>
          </p:cNvPr>
          <p:cNvSpPr>
            <a:spLocks noGrp="1"/>
          </p:cNvSpPr>
          <p:nvPr>
            <p:ph type="dt" sz="half" idx="10"/>
          </p:nvPr>
        </p:nvSpPr>
        <p:spPr/>
        <p:txBody>
          <a:bodyPr/>
          <a:lstStyle/>
          <a:p>
            <a:r>
              <a:rPr lang="es-ES"/>
              <a:t>Nombre del profesor</a:t>
            </a:r>
            <a:endParaRPr lang="es-ES" dirty="0"/>
          </a:p>
        </p:txBody>
      </p:sp>
      <p:sp>
        <p:nvSpPr>
          <p:cNvPr id="4" name="Marcador de número de diapositiva 3">
            <a:extLst>
              <a:ext uri="{FF2B5EF4-FFF2-40B4-BE49-F238E27FC236}">
                <a16:creationId xmlns:a16="http://schemas.microsoft.com/office/drawing/2014/main" id="{FB65A7CE-8F50-0EC9-6D05-BD80EE963899}"/>
              </a:ext>
            </a:extLst>
          </p:cNvPr>
          <p:cNvSpPr>
            <a:spLocks noGrp="1"/>
          </p:cNvSpPr>
          <p:nvPr>
            <p:ph type="sldNum" sz="quarter" idx="12"/>
          </p:nvPr>
        </p:nvSpPr>
        <p:spPr/>
        <p:txBody>
          <a:bodyPr/>
          <a:lstStyle/>
          <a:p>
            <a:fld id="{782A4607-9936-4E24-98A0-335039E24A0B}" type="slidenum">
              <a:rPr lang="es-ES" smtClean="0"/>
              <a:pPr/>
              <a:t>56</a:t>
            </a:fld>
            <a:endParaRPr lang="es-ES"/>
          </a:p>
        </p:txBody>
      </p:sp>
      <p:pic>
        <p:nvPicPr>
          <p:cNvPr id="7" name="Imagen 6">
            <a:extLst>
              <a:ext uri="{FF2B5EF4-FFF2-40B4-BE49-F238E27FC236}">
                <a16:creationId xmlns:a16="http://schemas.microsoft.com/office/drawing/2014/main" id="{A2A71444-AB1A-41D0-68DA-C81962035A54}"/>
              </a:ext>
            </a:extLst>
          </p:cNvPr>
          <p:cNvPicPr>
            <a:picLocks noChangeAspect="1"/>
          </p:cNvPicPr>
          <p:nvPr/>
        </p:nvPicPr>
        <p:blipFill>
          <a:blip r:embed="rId2"/>
          <a:srcRect t="29618" b="14888"/>
          <a:stretch/>
        </p:blipFill>
        <p:spPr>
          <a:xfrm>
            <a:off x="1166044" y="4873127"/>
            <a:ext cx="2750520" cy="840658"/>
          </a:xfrm>
          <a:prstGeom prst="rect">
            <a:avLst/>
          </a:prstGeom>
        </p:spPr>
      </p:pic>
      <p:sp>
        <p:nvSpPr>
          <p:cNvPr id="8" name="CuadroTexto 7">
            <a:extLst>
              <a:ext uri="{FF2B5EF4-FFF2-40B4-BE49-F238E27FC236}">
                <a16:creationId xmlns:a16="http://schemas.microsoft.com/office/drawing/2014/main" id="{6D1CD073-6FFB-CC11-0243-0E65889E31F2}"/>
              </a:ext>
            </a:extLst>
          </p:cNvPr>
          <p:cNvSpPr txBox="1"/>
          <p:nvPr/>
        </p:nvSpPr>
        <p:spPr>
          <a:xfrm>
            <a:off x="251520" y="1362266"/>
            <a:ext cx="8044870" cy="3139321"/>
          </a:xfrm>
          <a:prstGeom prst="rect">
            <a:avLst/>
          </a:prstGeom>
          <a:noFill/>
        </p:spPr>
        <p:txBody>
          <a:bodyPr wrap="square" rtlCol="0">
            <a:spAutoFit/>
          </a:bodyPr>
          <a:lstStyle/>
          <a:p>
            <a:pPr algn="just"/>
            <a:r>
              <a:rPr lang="en-US" dirty="0"/>
              <a:t>For a filter (kernel is also known as filter) size x by y, the number of rows are x and the number of columns are y. Generally, The filter size consists of odd numbers . In this case ,the values for rows are -{(x-1)/2} to +{(x-1)/2} and the values of columns are -{(y-1)/2} to +{(y-1)/2} . So, for filter size 5x5 , the row values are -2 to +2 and column values are -2 to +2. So, if we want to calculate the 1st value of the kernel , we have to put the row value and column value of the kernel for that position in the Gaussian Function. Here , it is (-2,-2) . So, x=-2 , y=-2 . By putting the value of x, y in the equation we can find the value h(</a:t>
            </a:r>
            <a:r>
              <a:rPr lang="en-US" dirty="0" err="1"/>
              <a:t>x,y</a:t>
            </a:r>
            <a:r>
              <a:rPr lang="en-US" dirty="0"/>
              <a:t>) = 0.0029 which is approximately 0.003 . Following the same procedure , we can find the values of other positions . The entire table is shown below:</a:t>
            </a:r>
            <a:endParaRPr lang="es-ES" dirty="0"/>
          </a:p>
        </p:txBody>
      </p:sp>
      <p:pic>
        <p:nvPicPr>
          <p:cNvPr id="10" name="Imagen 9">
            <a:extLst>
              <a:ext uri="{FF2B5EF4-FFF2-40B4-BE49-F238E27FC236}">
                <a16:creationId xmlns:a16="http://schemas.microsoft.com/office/drawing/2014/main" id="{39CBD718-7264-CE1F-CCB7-A9394BC0B515}"/>
              </a:ext>
            </a:extLst>
          </p:cNvPr>
          <p:cNvPicPr>
            <a:picLocks noChangeAspect="1"/>
          </p:cNvPicPr>
          <p:nvPr/>
        </p:nvPicPr>
        <p:blipFill>
          <a:blip r:embed="rId3"/>
          <a:stretch>
            <a:fillRect/>
          </a:stretch>
        </p:blipFill>
        <p:spPr>
          <a:xfrm>
            <a:off x="4541661" y="4386193"/>
            <a:ext cx="3411827" cy="2471807"/>
          </a:xfrm>
          <a:prstGeom prst="rect">
            <a:avLst/>
          </a:prstGeom>
        </p:spPr>
      </p:pic>
    </p:spTree>
    <p:extLst>
      <p:ext uri="{BB962C8B-B14F-4D97-AF65-F5344CB8AC3E}">
        <p14:creationId xmlns:p14="http://schemas.microsoft.com/office/powerpoint/2010/main" val="349435524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7461DA6-A121-82BE-B8DD-0013254E9AF5}"/>
              </a:ext>
            </a:extLst>
          </p:cNvPr>
          <p:cNvSpPr>
            <a:spLocks noGrp="1"/>
          </p:cNvSpPr>
          <p:nvPr>
            <p:ph type="title"/>
          </p:nvPr>
        </p:nvSpPr>
        <p:spPr/>
        <p:txBody>
          <a:bodyPr/>
          <a:lstStyle/>
          <a:p>
            <a:r>
              <a:rPr lang="es-ES" dirty="0"/>
              <a:t>Gaussian blurring (cv2.GaussianBlur)</a:t>
            </a:r>
          </a:p>
        </p:txBody>
      </p:sp>
      <p:sp>
        <p:nvSpPr>
          <p:cNvPr id="3" name="Marcador de fecha 2">
            <a:extLst>
              <a:ext uri="{FF2B5EF4-FFF2-40B4-BE49-F238E27FC236}">
                <a16:creationId xmlns:a16="http://schemas.microsoft.com/office/drawing/2014/main" id="{798ECA59-09CC-441E-D807-E410A636DFAA}"/>
              </a:ext>
            </a:extLst>
          </p:cNvPr>
          <p:cNvSpPr>
            <a:spLocks noGrp="1"/>
          </p:cNvSpPr>
          <p:nvPr>
            <p:ph type="dt" sz="half" idx="10"/>
          </p:nvPr>
        </p:nvSpPr>
        <p:spPr/>
        <p:txBody>
          <a:bodyPr/>
          <a:lstStyle/>
          <a:p>
            <a:r>
              <a:rPr lang="es-ES"/>
              <a:t>Nombre del profesor</a:t>
            </a:r>
            <a:endParaRPr lang="es-ES" dirty="0"/>
          </a:p>
        </p:txBody>
      </p:sp>
      <p:sp>
        <p:nvSpPr>
          <p:cNvPr id="4" name="Marcador de número de diapositiva 3">
            <a:extLst>
              <a:ext uri="{FF2B5EF4-FFF2-40B4-BE49-F238E27FC236}">
                <a16:creationId xmlns:a16="http://schemas.microsoft.com/office/drawing/2014/main" id="{BB793E0F-574D-0A19-AEA9-1751DC7FBCD3}"/>
              </a:ext>
            </a:extLst>
          </p:cNvPr>
          <p:cNvSpPr>
            <a:spLocks noGrp="1"/>
          </p:cNvSpPr>
          <p:nvPr>
            <p:ph type="sldNum" sz="quarter" idx="12"/>
          </p:nvPr>
        </p:nvSpPr>
        <p:spPr/>
        <p:txBody>
          <a:bodyPr/>
          <a:lstStyle/>
          <a:p>
            <a:fld id="{782A4607-9936-4E24-98A0-335039E24A0B}" type="slidenum">
              <a:rPr lang="es-ES" smtClean="0"/>
              <a:pPr/>
              <a:t>57</a:t>
            </a:fld>
            <a:endParaRPr lang="es-ES"/>
          </a:p>
        </p:txBody>
      </p:sp>
      <p:sp>
        <p:nvSpPr>
          <p:cNvPr id="6" name="CuadroTexto 5">
            <a:extLst>
              <a:ext uri="{FF2B5EF4-FFF2-40B4-BE49-F238E27FC236}">
                <a16:creationId xmlns:a16="http://schemas.microsoft.com/office/drawing/2014/main" id="{0E3E5440-4938-6FA1-18C8-48D1F6E04AD9}"/>
              </a:ext>
            </a:extLst>
          </p:cNvPr>
          <p:cNvSpPr txBox="1"/>
          <p:nvPr/>
        </p:nvSpPr>
        <p:spPr>
          <a:xfrm>
            <a:off x="2333096" y="3049525"/>
            <a:ext cx="4477805" cy="923330"/>
          </a:xfrm>
          <a:prstGeom prst="rect">
            <a:avLst/>
          </a:prstGeom>
          <a:noFill/>
        </p:spPr>
        <p:txBody>
          <a:bodyPr wrap="square" rtlCol="0">
            <a:spAutoFit/>
          </a:bodyPr>
          <a:lstStyle/>
          <a:p>
            <a:r>
              <a:rPr lang="es-ES" sz="5400" b="1" dirty="0">
                <a:solidFill>
                  <a:schemeClr val="accent6">
                    <a:lumMod val="60000"/>
                    <a:lumOff val="40000"/>
                  </a:schemeClr>
                </a:solidFill>
              </a:rPr>
              <a:t>HANDS ON</a:t>
            </a:r>
          </a:p>
        </p:txBody>
      </p:sp>
    </p:spTree>
    <p:extLst>
      <p:ext uri="{BB962C8B-B14F-4D97-AF65-F5344CB8AC3E}">
        <p14:creationId xmlns:p14="http://schemas.microsoft.com/office/powerpoint/2010/main" val="163324186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F7782E5-05D3-77B3-897E-B3B3203C6436}"/>
              </a:ext>
            </a:extLst>
          </p:cNvPr>
          <p:cNvSpPr>
            <a:spLocks noGrp="1"/>
          </p:cNvSpPr>
          <p:nvPr>
            <p:ph type="title"/>
          </p:nvPr>
        </p:nvSpPr>
        <p:spPr/>
        <p:txBody>
          <a:bodyPr/>
          <a:lstStyle/>
          <a:p>
            <a:r>
              <a:rPr lang="es-ES" dirty="0"/>
              <a:t>What is Thresholding?</a:t>
            </a:r>
          </a:p>
        </p:txBody>
      </p:sp>
      <p:sp>
        <p:nvSpPr>
          <p:cNvPr id="3" name="Marcador de fecha 2">
            <a:extLst>
              <a:ext uri="{FF2B5EF4-FFF2-40B4-BE49-F238E27FC236}">
                <a16:creationId xmlns:a16="http://schemas.microsoft.com/office/drawing/2014/main" id="{758B5BF5-7691-CFA9-EC22-8E15CF7EB41B}"/>
              </a:ext>
            </a:extLst>
          </p:cNvPr>
          <p:cNvSpPr>
            <a:spLocks noGrp="1"/>
          </p:cNvSpPr>
          <p:nvPr>
            <p:ph type="dt" sz="half" idx="10"/>
          </p:nvPr>
        </p:nvSpPr>
        <p:spPr/>
        <p:txBody>
          <a:bodyPr/>
          <a:lstStyle/>
          <a:p>
            <a:r>
              <a:rPr lang="es-ES"/>
              <a:t>Nombre del profesor</a:t>
            </a:r>
            <a:endParaRPr lang="es-ES" dirty="0"/>
          </a:p>
        </p:txBody>
      </p:sp>
      <p:sp>
        <p:nvSpPr>
          <p:cNvPr id="4" name="Marcador de número de diapositiva 3">
            <a:extLst>
              <a:ext uri="{FF2B5EF4-FFF2-40B4-BE49-F238E27FC236}">
                <a16:creationId xmlns:a16="http://schemas.microsoft.com/office/drawing/2014/main" id="{AB534304-98E8-C262-99CE-752FB715707A}"/>
              </a:ext>
            </a:extLst>
          </p:cNvPr>
          <p:cNvSpPr>
            <a:spLocks noGrp="1"/>
          </p:cNvSpPr>
          <p:nvPr>
            <p:ph type="sldNum" sz="quarter" idx="12"/>
          </p:nvPr>
        </p:nvSpPr>
        <p:spPr/>
        <p:txBody>
          <a:bodyPr/>
          <a:lstStyle/>
          <a:p>
            <a:fld id="{782A4607-9936-4E24-98A0-335039E24A0B}" type="slidenum">
              <a:rPr lang="es-ES" smtClean="0"/>
              <a:pPr/>
              <a:t>58</a:t>
            </a:fld>
            <a:endParaRPr lang="es-ES"/>
          </a:p>
        </p:txBody>
      </p:sp>
      <p:sp>
        <p:nvSpPr>
          <p:cNvPr id="6" name="CuadroTexto 5">
            <a:extLst>
              <a:ext uri="{FF2B5EF4-FFF2-40B4-BE49-F238E27FC236}">
                <a16:creationId xmlns:a16="http://schemas.microsoft.com/office/drawing/2014/main" id="{F5D95269-2283-1DFE-2330-589D5E035EDF}"/>
              </a:ext>
            </a:extLst>
          </p:cNvPr>
          <p:cNvSpPr txBox="1"/>
          <p:nvPr/>
        </p:nvSpPr>
        <p:spPr>
          <a:xfrm>
            <a:off x="598909" y="1455729"/>
            <a:ext cx="7767841" cy="3958429"/>
          </a:xfrm>
          <a:prstGeom prst="rect">
            <a:avLst/>
          </a:prstGeom>
          <a:noFill/>
        </p:spPr>
        <p:txBody>
          <a:bodyPr wrap="square" rtlCol="0">
            <a:spAutoFit/>
          </a:bodyPr>
          <a:lstStyle/>
          <a:p>
            <a:pPr algn="just"/>
            <a:r>
              <a:rPr lang="en-US" sz="2800" dirty="0"/>
              <a:t>Thresholding is a fundamental segmentation technique that converts a grayscale image into a binary image.</a:t>
            </a:r>
          </a:p>
          <a:p>
            <a:endParaRPr lang="en-US" sz="2800" dirty="0"/>
          </a:p>
          <a:p>
            <a:pPr marL="285750" indent="-285750">
              <a:buFont typeface="Arial" panose="020B0604020202020204" pitchFamily="34" charset="0"/>
              <a:buChar char="•"/>
            </a:pPr>
            <a:r>
              <a:rPr lang="en-US" sz="2800" dirty="0"/>
              <a:t>Pixels are converted to either 0 (black) or 255 (white)</a:t>
            </a:r>
          </a:p>
          <a:p>
            <a:pPr marL="285750" indent="-285750">
              <a:buFont typeface="Arial" panose="020B0604020202020204" pitchFamily="34" charset="0"/>
              <a:buChar char="•"/>
            </a:pPr>
            <a:r>
              <a:rPr lang="en-US" sz="2800" dirty="0"/>
              <a:t>Helps separate objects from the background</a:t>
            </a:r>
          </a:p>
          <a:p>
            <a:pPr marL="285750" indent="-285750">
              <a:buFont typeface="Arial" panose="020B0604020202020204" pitchFamily="34" charset="0"/>
              <a:buChar char="•"/>
            </a:pPr>
            <a:r>
              <a:rPr lang="en-US" sz="2800" dirty="0"/>
              <a:t>Useful for edge detection and shape identification</a:t>
            </a:r>
            <a:endParaRPr lang="es-ES" sz="2800" dirty="0"/>
          </a:p>
        </p:txBody>
      </p:sp>
      <p:sp>
        <p:nvSpPr>
          <p:cNvPr id="7" name="CuadroTexto 6">
            <a:extLst>
              <a:ext uri="{FF2B5EF4-FFF2-40B4-BE49-F238E27FC236}">
                <a16:creationId xmlns:a16="http://schemas.microsoft.com/office/drawing/2014/main" id="{C6BB0791-F2D1-C499-4E46-500E6902C14A}"/>
              </a:ext>
            </a:extLst>
          </p:cNvPr>
          <p:cNvSpPr txBox="1"/>
          <p:nvPr/>
        </p:nvSpPr>
        <p:spPr>
          <a:xfrm>
            <a:off x="598909" y="5734326"/>
            <a:ext cx="7995526" cy="646331"/>
          </a:xfrm>
          <a:prstGeom prst="rect">
            <a:avLst/>
          </a:prstGeom>
          <a:noFill/>
        </p:spPr>
        <p:txBody>
          <a:bodyPr wrap="square" rtlCol="0">
            <a:spAutoFit/>
          </a:bodyPr>
          <a:lstStyle/>
          <a:p>
            <a:r>
              <a:rPr lang="en-US" dirty="0"/>
              <a:t>Key Concept:</a:t>
            </a:r>
          </a:p>
          <a:p>
            <a:r>
              <a:rPr lang="en-US" dirty="0"/>
              <a:t>Think of thresholding as drawing a line that separates dark and light pixels.</a:t>
            </a:r>
            <a:endParaRPr lang="es-ES" dirty="0"/>
          </a:p>
        </p:txBody>
      </p:sp>
    </p:spTree>
    <p:extLst>
      <p:ext uri="{BB962C8B-B14F-4D97-AF65-F5344CB8AC3E}">
        <p14:creationId xmlns:p14="http://schemas.microsoft.com/office/powerpoint/2010/main" val="392885075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FEE5859-7D1F-685A-4FB6-81D9C200416C}"/>
              </a:ext>
            </a:extLst>
          </p:cNvPr>
          <p:cNvSpPr>
            <a:spLocks noGrp="1"/>
          </p:cNvSpPr>
          <p:nvPr>
            <p:ph type="title"/>
          </p:nvPr>
        </p:nvSpPr>
        <p:spPr/>
        <p:txBody>
          <a:bodyPr/>
          <a:lstStyle/>
          <a:p>
            <a:r>
              <a:rPr lang="es-ES" dirty="0"/>
              <a:t>Types </a:t>
            </a:r>
            <a:r>
              <a:rPr lang="es-ES" dirty="0" err="1"/>
              <a:t>of</a:t>
            </a:r>
            <a:r>
              <a:rPr lang="es-ES" dirty="0"/>
              <a:t> Thresholding</a:t>
            </a:r>
          </a:p>
        </p:txBody>
      </p:sp>
      <p:sp>
        <p:nvSpPr>
          <p:cNvPr id="3" name="Marcador de fecha 2">
            <a:extLst>
              <a:ext uri="{FF2B5EF4-FFF2-40B4-BE49-F238E27FC236}">
                <a16:creationId xmlns:a16="http://schemas.microsoft.com/office/drawing/2014/main" id="{FCDE2B10-AC9E-D5F0-34CA-EC45FD4DE458}"/>
              </a:ext>
            </a:extLst>
          </p:cNvPr>
          <p:cNvSpPr>
            <a:spLocks noGrp="1"/>
          </p:cNvSpPr>
          <p:nvPr>
            <p:ph type="dt" sz="half" idx="10"/>
          </p:nvPr>
        </p:nvSpPr>
        <p:spPr/>
        <p:txBody>
          <a:bodyPr/>
          <a:lstStyle/>
          <a:p>
            <a:r>
              <a:rPr lang="es-ES"/>
              <a:t>Nombre del profesor</a:t>
            </a:r>
            <a:endParaRPr lang="es-ES" dirty="0"/>
          </a:p>
        </p:txBody>
      </p:sp>
      <p:sp>
        <p:nvSpPr>
          <p:cNvPr id="4" name="Marcador de número de diapositiva 3">
            <a:extLst>
              <a:ext uri="{FF2B5EF4-FFF2-40B4-BE49-F238E27FC236}">
                <a16:creationId xmlns:a16="http://schemas.microsoft.com/office/drawing/2014/main" id="{19CB1818-349E-9A46-2F57-D0F2838D9584}"/>
              </a:ext>
            </a:extLst>
          </p:cNvPr>
          <p:cNvSpPr>
            <a:spLocks noGrp="1"/>
          </p:cNvSpPr>
          <p:nvPr>
            <p:ph type="sldNum" sz="quarter" idx="12"/>
          </p:nvPr>
        </p:nvSpPr>
        <p:spPr/>
        <p:txBody>
          <a:bodyPr/>
          <a:lstStyle/>
          <a:p>
            <a:fld id="{782A4607-9936-4E24-98A0-335039E24A0B}" type="slidenum">
              <a:rPr lang="es-ES" smtClean="0"/>
              <a:pPr/>
              <a:t>59</a:t>
            </a:fld>
            <a:endParaRPr lang="es-ES"/>
          </a:p>
        </p:txBody>
      </p:sp>
      <p:sp>
        <p:nvSpPr>
          <p:cNvPr id="6" name="CuadroTexto 5">
            <a:extLst>
              <a:ext uri="{FF2B5EF4-FFF2-40B4-BE49-F238E27FC236}">
                <a16:creationId xmlns:a16="http://schemas.microsoft.com/office/drawing/2014/main" id="{39E11995-7B9E-6B6D-ABFF-0E9BB9995D27}"/>
              </a:ext>
            </a:extLst>
          </p:cNvPr>
          <p:cNvSpPr txBox="1"/>
          <p:nvPr/>
        </p:nvSpPr>
        <p:spPr>
          <a:xfrm>
            <a:off x="321880" y="1531625"/>
            <a:ext cx="8561074" cy="3970318"/>
          </a:xfrm>
          <a:prstGeom prst="rect">
            <a:avLst/>
          </a:prstGeom>
          <a:noFill/>
        </p:spPr>
        <p:txBody>
          <a:bodyPr wrap="square" rtlCol="0">
            <a:spAutoFit/>
          </a:bodyPr>
          <a:lstStyle/>
          <a:p>
            <a:r>
              <a:rPr lang="en-US" sz="2800" dirty="0"/>
              <a:t>1. Simple Thresholding</a:t>
            </a:r>
          </a:p>
          <a:p>
            <a:pPr marL="742950" lvl="1" indent="-285750">
              <a:buFont typeface="Arial" panose="020B0604020202020204" pitchFamily="34" charset="0"/>
              <a:buChar char="•"/>
            </a:pPr>
            <a:r>
              <a:rPr lang="en-US" sz="2800" dirty="0"/>
              <a:t>Manually define a threshold value T</a:t>
            </a:r>
          </a:p>
          <a:p>
            <a:pPr marL="742950" lvl="1" indent="-285750">
              <a:buFont typeface="Arial" panose="020B0604020202020204" pitchFamily="34" charset="0"/>
              <a:buChar char="•"/>
            </a:pPr>
            <a:r>
              <a:rPr lang="en-US" sz="2800" dirty="0"/>
              <a:t>Works well under controlled lighting</a:t>
            </a:r>
          </a:p>
          <a:p>
            <a:pPr marL="742950" lvl="1" indent="-285750">
              <a:buFont typeface="Arial" panose="020B0604020202020204" pitchFamily="34" charset="0"/>
              <a:buChar char="•"/>
            </a:pPr>
            <a:r>
              <a:rPr lang="en-US" sz="2800" dirty="0"/>
              <a:t>Pixels &gt; T become white (255)</a:t>
            </a:r>
          </a:p>
          <a:p>
            <a:pPr marL="742950" lvl="1" indent="-285750">
              <a:buFont typeface="Arial" panose="020B0604020202020204" pitchFamily="34" charset="0"/>
              <a:buChar char="•"/>
            </a:pPr>
            <a:r>
              <a:rPr lang="en-US" sz="2800" dirty="0"/>
              <a:t>Pixels ≤ T become black (0)</a:t>
            </a:r>
          </a:p>
          <a:p>
            <a:r>
              <a:rPr lang="en-US" sz="2800" dirty="0"/>
              <a:t>2. Otsu's Method</a:t>
            </a:r>
          </a:p>
          <a:p>
            <a:pPr marL="742950" lvl="1" indent="-285750">
              <a:buFont typeface="Arial" panose="020B0604020202020204" pitchFamily="34" charset="0"/>
              <a:buChar char="•"/>
            </a:pPr>
            <a:r>
              <a:rPr lang="en-US" sz="2800" dirty="0"/>
              <a:t>Automatically calculates optimal T value</a:t>
            </a:r>
          </a:p>
          <a:p>
            <a:pPr marL="742950" lvl="1" indent="-285750">
              <a:buFont typeface="Arial" panose="020B0604020202020204" pitchFamily="34" charset="0"/>
              <a:buChar char="•"/>
            </a:pPr>
            <a:r>
              <a:rPr lang="en-US" sz="2800" dirty="0"/>
              <a:t>Perfect for bimodal images</a:t>
            </a:r>
          </a:p>
          <a:p>
            <a:pPr marL="742950" lvl="1" indent="-285750">
              <a:buFont typeface="Arial" panose="020B0604020202020204" pitchFamily="34" charset="0"/>
              <a:buChar char="•"/>
            </a:pPr>
            <a:r>
              <a:rPr lang="en-US" sz="2800" dirty="0"/>
              <a:t>No manual adjustment needed</a:t>
            </a:r>
            <a:endParaRPr lang="es-ES" sz="2800" dirty="0"/>
          </a:p>
        </p:txBody>
      </p:sp>
    </p:spTree>
    <p:extLst>
      <p:ext uri="{BB962C8B-B14F-4D97-AF65-F5344CB8AC3E}">
        <p14:creationId xmlns:p14="http://schemas.microsoft.com/office/powerpoint/2010/main" val="4045773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FD85598-2B6E-F14F-26B1-0EDDC7CC8806}"/>
              </a:ext>
            </a:extLst>
          </p:cNvPr>
          <p:cNvSpPr>
            <a:spLocks noGrp="1"/>
          </p:cNvSpPr>
          <p:nvPr>
            <p:ph type="title"/>
          </p:nvPr>
        </p:nvSpPr>
        <p:spPr/>
        <p:txBody>
          <a:bodyPr/>
          <a:lstStyle/>
          <a:p>
            <a:r>
              <a:rPr lang="es-ES" dirty="0"/>
              <a:t>Crop Image</a:t>
            </a:r>
          </a:p>
        </p:txBody>
      </p:sp>
      <p:sp>
        <p:nvSpPr>
          <p:cNvPr id="3" name="Marcador de fecha 2">
            <a:extLst>
              <a:ext uri="{FF2B5EF4-FFF2-40B4-BE49-F238E27FC236}">
                <a16:creationId xmlns:a16="http://schemas.microsoft.com/office/drawing/2014/main" id="{B2F834FE-67F9-FDD4-532C-767967C9026E}"/>
              </a:ext>
            </a:extLst>
          </p:cNvPr>
          <p:cNvSpPr>
            <a:spLocks noGrp="1"/>
          </p:cNvSpPr>
          <p:nvPr>
            <p:ph type="dt" sz="half" idx="10"/>
          </p:nvPr>
        </p:nvSpPr>
        <p:spPr/>
        <p:txBody>
          <a:bodyPr/>
          <a:lstStyle/>
          <a:p>
            <a:r>
              <a:rPr lang="es-ES"/>
              <a:t>Nombre del profesor</a:t>
            </a:r>
            <a:endParaRPr lang="es-ES" dirty="0"/>
          </a:p>
        </p:txBody>
      </p:sp>
      <p:sp>
        <p:nvSpPr>
          <p:cNvPr id="4" name="Marcador de número de diapositiva 3">
            <a:extLst>
              <a:ext uri="{FF2B5EF4-FFF2-40B4-BE49-F238E27FC236}">
                <a16:creationId xmlns:a16="http://schemas.microsoft.com/office/drawing/2014/main" id="{CFB6EB51-3A2F-7FE7-6EBA-904B4614F38D}"/>
              </a:ext>
            </a:extLst>
          </p:cNvPr>
          <p:cNvSpPr>
            <a:spLocks noGrp="1"/>
          </p:cNvSpPr>
          <p:nvPr>
            <p:ph type="sldNum" sz="quarter" idx="12"/>
          </p:nvPr>
        </p:nvSpPr>
        <p:spPr/>
        <p:txBody>
          <a:bodyPr/>
          <a:lstStyle/>
          <a:p>
            <a:fld id="{782A4607-9936-4E24-98A0-335039E24A0B}" type="slidenum">
              <a:rPr lang="es-ES" smtClean="0"/>
              <a:pPr/>
              <a:t>6</a:t>
            </a:fld>
            <a:endParaRPr lang="es-ES"/>
          </a:p>
        </p:txBody>
      </p:sp>
      <p:sp>
        <p:nvSpPr>
          <p:cNvPr id="5" name="Marcador de texto 4">
            <a:extLst>
              <a:ext uri="{FF2B5EF4-FFF2-40B4-BE49-F238E27FC236}">
                <a16:creationId xmlns:a16="http://schemas.microsoft.com/office/drawing/2014/main" id="{46E4058F-89D3-C2A5-0CE5-42788AC99E5F}"/>
              </a:ext>
            </a:extLst>
          </p:cNvPr>
          <p:cNvSpPr>
            <a:spLocks noGrp="1"/>
          </p:cNvSpPr>
          <p:nvPr>
            <p:ph type="body" sz="quarter" idx="13"/>
          </p:nvPr>
        </p:nvSpPr>
        <p:spPr/>
        <p:txBody>
          <a:bodyPr/>
          <a:lstStyle/>
          <a:p>
            <a:r>
              <a:rPr lang="es-ES" dirty="0"/>
              <a:t>Slicing NumPy Arrays</a:t>
            </a:r>
          </a:p>
        </p:txBody>
      </p:sp>
      <p:sp>
        <p:nvSpPr>
          <p:cNvPr id="6" name="CuadroTexto 5">
            <a:extLst>
              <a:ext uri="{FF2B5EF4-FFF2-40B4-BE49-F238E27FC236}">
                <a16:creationId xmlns:a16="http://schemas.microsoft.com/office/drawing/2014/main" id="{E0355AF1-97A6-C859-6B69-784A715CF009}"/>
              </a:ext>
            </a:extLst>
          </p:cNvPr>
          <p:cNvSpPr txBox="1"/>
          <p:nvPr/>
        </p:nvSpPr>
        <p:spPr>
          <a:xfrm>
            <a:off x="251520" y="1759310"/>
            <a:ext cx="8342915" cy="2308324"/>
          </a:xfrm>
          <a:prstGeom prst="rect">
            <a:avLst/>
          </a:prstGeom>
          <a:noFill/>
        </p:spPr>
        <p:txBody>
          <a:bodyPr wrap="square" rtlCol="0">
            <a:spAutoFit/>
          </a:bodyPr>
          <a:lstStyle/>
          <a:p>
            <a:r>
              <a:rPr lang="es-ES" dirty="0"/>
              <a:t>One dimensional array</a:t>
            </a:r>
          </a:p>
          <a:p>
            <a:endParaRPr lang="es-ES" dirty="0"/>
          </a:p>
          <a:p>
            <a:endParaRPr lang="es-ES" dirty="0"/>
          </a:p>
          <a:p>
            <a:endParaRPr lang="es-ES" dirty="0"/>
          </a:p>
          <a:p>
            <a:endParaRPr lang="es-ES" dirty="0"/>
          </a:p>
          <a:p>
            <a:endParaRPr lang="es-ES" dirty="0"/>
          </a:p>
          <a:p>
            <a:r>
              <a:rPr lang="en-US" dirty="0"/>
              <a:t>Let’s say, I want to print the number 7 (which is the second element). I get it by indexing the array “arr” with a 1 in square brackets.</a:t>
            </a:r>
            <a:endParaRPr lang="es-ES" dirty="0"/>
          </a:p>
        </p:txBody>
      </p:sp>
      <p:pic>
        <p:nvPicPr>
          <p:cNvPr id="8" name="Imagen 7">
            <a:extLst>
              <a:ext uri="{FF2B5EF4-FFF2-40B4-BE49-F238E27FC236}">
                <a16:creationId xmlns:a16="http://schemas.microsoft.com/office/drawing/2014/main" id="{442FAF4E-966F-A952-1897-7B93512AE9A9}"/>
              </a:ext>
            </a:extLst>
          </p:cNvPr>
          <p:cNvPicPr>
            <a:picLocks noChangeAspect="1"/>
          </p:cNvPicPr>
          <p:nvPr/>
        </p:nvPicPr>
        <p:blipFill>
          <a:blip r:embed="rId2"/>
          <a:srcRect t="17306"/>
          <a:stretch/>
        </p:blipFill>
        <p:spPr>
          <a:xfrm>
            <a:off x="3129995" y="1722109"/>
            <a:ext cx="5312650" cy="1396091"/>
          </a:xfrm>
          <a:prstGeom prst="rect">
            <a:avLst/>
          </a:prstGeom>
        </p:spPr>
      </p:pic>
      <p:pic>
        <p:nvPicPr>
          <p:cNvPr id="10" name="Imagen 9">
            <a:extLst>
              <a:ext uri="{FF2B5EF4-FFF2-40B4-BE49-F238E27FC236}">
                <a16:creationId xmlns:a16="http://schemas.microsoft.com/office/drawing/2014/main" id="{A1DEA2BF-E9C3-7001-7AED-547BA685DA55}"/>
              </a:ext>
            </a:extLst>
          </p:cNvPr>
          <p:cNvPicPr>
            <a:picLocks noChangeAspect="1"/>
          </p:cNvPicPr>
          <p:nvPr/>
        </p:nvPicPr>
        <p:blipFill>
          <a:blip r:embed="rId3"/>
          <a:stretch>
            <a:fillRect/>
          </a:stretch>
        </p:blipFill>
        <p:spPr>
          <a:xfrm>
            <a:off x="3661260" y="4795110"/>
            <a:ext cx="3806203" cy="1118489"/>
          </a:xfrm>
          <a:prstGeom prst="rect">
            <a:avLst/>
          </a:prstGeom>
        </p:spPr>
      </p:pic>
    </p:spTree>
    <p:extLst>
      <p:ext uri="{BB962C8B-B14F-4D97-AF65-F5344CB8AC3E}">
        <p14:creationId xmlns:p14="http://schemas.microsoft.com/office/powerpoint/2010/main" val="133282787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44E8B6-12A4-6C27-C483-86CD4FF034DD}"/>
              </a:ext>
            </a:extLst>
          </p:cNvPr>
          <p:cNvSpPr>
            <a:spLocks noGrp="1"/>
          </p:cNvSpPr>
          <p:nvPr>
            <p:ph type="title"/>
          </p:nvPr>
        </p:nvSpPr>
        <p:spPr/>
        <p:txBody>
          <a:bodyPr/>
          <a:lstStyle/>
          <a:p>
            <a:r>
              <a:rPr lang="es-ES" dirty="0"/>
              <a:t>Simple Thresholding - Example</a:t>
            </a:r>
          </a:p>
        </p:txBody>
      </p:sp>
      <p:sp>
        <p:nvSpPr>
          <p:cNvPr id="3" name="Marcador de fecha 2">
            <a:extLst>
              <a:ext uri="{FF2B5EF4-FFF2-40B4-BE49-F238E27FC236}">
                <a16:creationId xmlns:a16="http://schemas.microsoft.com/office/drawing/2014/main" id="{E2B0C5C3-D19F-2D39-1BBC-F012A59C9D86}"/>
              </a:ext>
            </a:extLst>
          </p:cNvPr>
          <p:cNvSpPr>
            <a:spLocks noGrp="1"/>
          </p:cNvSpPr>
          <p:nvPr>
            <p:ph type="dt" sz="half" idx="10"/>
          </p:nvPr>
        </p:nvSpPr>
        <p:spPr/>
        <p:txBody>
          <a:bodyPr/>
          <a:lstStyle/>
          <a:p>
            <a:r>
              <a:rPr lang="es-ES"/>
              <a:t>Nombre del profesor</a:t>
            </a:r>
            <a:endParaRPr lang="es-ES" dirty="0"/>
          </a:p>
        </p:txBody>
      </p:sp>
      <p:sp>
        <p:nvSpPr>
          <p:cNvPr id="4" name="Marcador de número de diapositiva 3">
            <a:extLst>
              <a:ext uri="{FF2B5EF4-FFF2-40B4-BE49-F238E27FC236}">
                <a16:creationId xmlns:a16="http://schemas.microsoft.com/office/drawing/2014/main" id="{2E5E71E1-7C7D-56AE-2FDA-E38872334A54}"/>
              </a:ext>
            </a:extLst>
          </p:cNvPr>
          <p:cNvSpPr>
            <a:spLocks noGrp="1"/>
          </p:cNvSpPr>
          <p:nvPr>
            <p:ph type="sldNum" sz="quarter" idx="12"/>
          </p:nvPr>
        </p:nvSpPr>
        <p:spPr/>
        <p:txBody>
          <a:bodyPr/>
          <a:lstStyle/>
          <a:p>
            <a:fld id="{782A4607-9936-4E24-98A0-335039E24A0B}" type="slidenum">
              <a:rPr lang="es-ES" smtClean="0"/>
              <a:pPr/>
              <a:t>60</a:t>
            </a:fld>
            <a:endParaRPr lang="es-ES"/>
          </a:p>
        </p:txBody>
      </p:sp>
      <p:sp>
        <p:nvSpPr>
          <p:cNvPr id="6" name="CuadroTexto 5">
            <a:extLst>
              <a:ext uri="{FF2B5EF4-FFF2-40B4-BE49-F238E27FC236}">
                <a16:creationId xmlns:a16="http://schemas.microsoft.com/office/drawing/2014/main" id="{DA4D2AC2-0DE7-3AA2-EFC5-E5DE857FACC9}"/>
              </a:ext>
            </a:extLst>
          </p:cNvPr>
          <p:cNvSpPr txBox="1"/>
          <p:nvPr/>
        </p:nvSpPr>
        <p:spPr>
          <a:xfrm>
            <a:off x="321880" y="1455730"/>
            <a:ext cx="7361815" cy="369332"/>
          </a:xfrm>
          <a:prstGeom prst="rect">
            <a:avLst/>
          </a:prstGeom>
          <a:noFill/>
        </p:spPr>
        <p:txBody>
          <a:bodyPr wrap="square" rtlCol="0">
            <a:spAutoFit/>
          </a:bodyPr>
          <a:lstStyle/>
          <a:p>
            <a:r>
              <a:rPr lang="es-ES" dirty="0"/>
              <a:t>Simple thresholding process:</a:t>
            </a:r>
          </a:p>
        </p:txBody>
      </p:sp>
      <p:pic>
        <p:nvPicPr>
          <p:cNvPr id="8" name="Imagen 7">
            <a:extLst>
              <a:ext uri="{FF2B5EF4-FFF2-40B4-BE49-F238E27FC236}">
                <a16:creationId xmlns:a16="http://schemas.microsoft.com/office/drawing/2014/main" id="{EC95A68F-4DBC-147F-77E9-E676F7AA6DFB}"/>
              </a:ext>
            </a:extLst>
          </p:cNvPr>
          <p:cNvPicPr>
            <a:picLocks noChangeAspect="1"/>
          </p:cNvPicPr>
          <p:nvPr/>
        </p:nvPicPr>
        <p:blipFill>
          <a:blip r:embed="rId2"/>
          <a:stretch>
            <a:fillRect/>
          </a:stretch>
        </p:blipFill>
        <p:spPr>
          <a:xfrm>
            <a:off x="1004935" y="2138785"/>
            <a:ext cx="7361815" cy="2970557"/>
          </a:xfrm>
          <a:prstGeom prst="rect">
            <a:avLst/>
          </a:prstGeom>
        </p:spPr>
      </p:pic>
      <p:sp>
        <p:nvSpPr>
          <p:cNvPr id="9" name="CuadroTexto 8">
            <a:extLst>
              <a:ext uri="{FF2B5EF4-FFF2-40B4-BE49-F238E27FC236}">
                <a16:creationId xmlns:a16="http://schemas.microsoft.com/office/drawing/2014/main" id="{E80675A2-69EA-BEF6-1830-0DFFBE6ECC25}"/>
              </a:ext>
            </a:extLst>
          </p:cNvPr>
          <p:cNvSpPr txBox="1"/>
          <p:nvPr/>
        </p:nvSpPr>
        <p:spPr>
          <a:xfrm>
            <a:off x="397775" y="5478165"/>
            <a:ext cx="7968975" cy="369332"/>
          </a:xfrm>
          <a:prstGeom prst="rect">
            <a:avLst/>
          </a:prstGeom>
          <a:noFill/>
        </p:spPr>
        <p:txBody>
          <a:bodyPr wrap="square" rtlCol="0">
            <a:spAutoFit/>
          </a:bodyPr>
          <a:lstStyle/>
          <a:p>
            <a:r>
              <a:rPr lang="en-US" dirty="0"/>
              <a:t>Pixels above 200 will become white, others black</a:t>
            </a:r>
            <a:endParaRPr lang="es-ES" dirty="0"/>
          </a:p>
        </p:txBody>
      </p:sp>
    </p:spTree>
    <p:extLst>
      <p:ext uri="{BB962C8B-B14F-4D97-AF65-F5344CB8AC3E}">
        <p14:creationId xmlns:p14="http://schemas.microsoft.com/office/powerpoint/2010/main" val="351811480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1A61766-C0AC-C5AD-9A30-1DA6B3E7DECC}"/>
              </a:ext>
            </a:extLst>
          </p:cNvPr>
          <p:cNvSpPr>
            <a:spLocks noGrp="1"/>
          </p:cNvSpPr>
          <p:nvPr>
            <p:ph type="title"/>
          </p:nvPr>
        </p:nvSpPr>
        <p:spPr/>
        <p:txBody>
          <a:bodyPr/>
          <a:lstStyle/>
          <a:p>
            <a:r>
              <a:rPr lang="es-ES" dirty="0" err="1"/>
              <a:t>Otsu's</a:t>
            </a:r>
            <a:r>
              <a:rPr lang="es-ES" dirty="0"/>
              <a:t> </a:t>
            </a:r>
            <a:r>
              <a:rPr lang="es-ES" dirty="0" err="1"/>
              <a:t>Method</a:t>
            </a:r>
            <a:r>
              <a:rPr lang="es-ES" dirty="0"/>
              <a:t> - </a:t>
            </a:r>
            <a:r>
              <a:rPr lang="es-ES" dirty="0" err="1"/>
              <a:t>Advantages</a:t>
            </a:r>
            <a:endParaRPr lang="es-ES" dirty="0"/>
          </a:p>
        </p:txBody>
      </p:sp>
      <p:sp>
        <p:nvSpPr>
          <p:cNvPr id="3" name="Marcador de fecha 2">
            <a:extLst>
              <a:ext uri="{FF2B5EF4-FFF2-40B4-BE49-F238E27FC236}">
                <a16:creationId xmlns:a16="http://schemas.microsoft.com/office/drawing/2014/main" id="{FC55C5E3-8824-98B8-E7D8-EA9DFD57F149}"/>
              </a:ext>
            </a:extLst>
          </p:cNvPr>
          <p:cNvSpPr>
            <a:spLocks noGrp="1"/>
          </p:cNvSpPr>
          <p:nvPr>
            <p:ph type="dt" sz="half" idx="10"/>
          </p:nvPr>
        </p:nvSpPr>
        <p:spPr/>
        <p:txBody>
          <a:bodyPr/>
          <a:lstStyle/>
          <a:p>
            <a:r>
              <a:rPr lang="es-ES"/>
              <a:t>Nombre del profesor</a:t>
            </a:r>
            <a:endParaRPr lang="es-ES" dirty="0"/>
          </a:p>
        </p:txBody>
      </p:sp>
      <p:sp>
        <p:nvSpPr>
          <p:cNvPr id="4" name="Marcador de número de diapositiva 3">
            <a:extLst>
              <a:ext uri="{FF2B5EF4-FFF2-40B4-BE49-F238E27FC236}">
                <a16:creationId xmlns:a16="http://schemas.microsoft.com/office/drawing/2014/main" id="{A9C0CDA1-8C85-B4E1-2F51-403B70C9987B}"/>
              </a:ext>
            </a:extLst>
          </p:cNvPr>
          <p:cNvSpPr>
            <a:spLocks noGrp="1"/>
          </p:cNvSpPr>
          <p:nvPr>
            <p:ph type="sldNum" sz="quarter" idx="12"/>
          </p:nvPr>
        </p:nvSpPr>
        <p:spPr/>
        <p:txBody>
          <a:bodyPr/>
          <a:lstStyle/>
          <a:p>
            <a:fld id="{782A4607-9936-4E24-98A0-335039E24A0B}" type="slidenum">
              <a:rPr lang="es-ES" smtClean="0"/>
              <a:pPr/>
              <a:t>61</a:t>
            </a:fld>
            <a:endParaRPr lang="es-ES"/>
          </a:p>
        </p:txBody>
      </p:sp>
      <p:sp>
        <p:nvSpPr>
          <p:cNvPr id="6" name="CuadroTexto 5">
            <a:extLst>
              <a:ext uri="{FF2B5EF4-FFF2-40B4-BE49-F238E27FC236}">
                <a16:creationId xmlns:a16="http://schemas.microsoft.com/office/drawing/2014/main" id="{3A3C7579-9617-7103-2057-CC1F01DA72D8}"/>
              </a:ext>
            </a:extLst>
          </p:cNvPr>
          <p:cNvSpPr txBox="1"/>
          <p:nvPr/>
        </p:nvSpPr>
        <p:spPr>
          <a:xfrm>
            <a:off x="321880" y="1607520"/>
            <a:ext cx="8120765" cy="2677656"/>
          </a:xfrm>
          <a:prstGeom prst="rect">
            <a:avLst/>
          </a:prstGeom>
          <a:noFill/>
        </p:spPr>
        <p:txBody>
          <a:bodyPr wrap="square" rtlCol="0">
            <a:spAutoFit/>
          </a:bodyPr>
          <a:lstStyle/>
          <a:p>
            <a:pPr marL="285750" indent="-285750">
              <a:buFont typeface="Arial" panose="020B0604020202020204" pitchFamily="34" charset="0"/>
              <a:buChar char="•"/>
            </a:pPr>
            <a:r>
              <a:rPr lang="en-US" sz="2800" dirty="0"/>
              <a:t>Automatically calculates the optimal threshold value</a:t>
            </a:r>
          </a:p>
          <a:p>
            <a:pPr marL="285750" indent="-285750">
              <a:buFont typeface="Arial" panose="020B0604020202020204" pitchFamily="34" charset="0"/>
              <a:buChar char="•"/>
            </a:pPr>
            <a:r>
              <a:rPr lang="en-US" sz="2800" dirty="0"/>
              <a:t>Analyzes the image histogram</a:t>
            </a:r>
          </a:p>
          <a:p>
            <a:pPr marL="285750" indent="-285750">
              <a:buFont typeface="Arial" panose="020B0604020202020204" pitchFamily="34" charset="0"/>
              <a:buChar char="•"/>
            </a:pPr>
            <a:r>
              <a:rPr lang="en-US" sz="2800" dirty="0"/>
              <a:t>Perfect for images with two distinct pixel groups</a:t>
            </a:r>
          </a:p>
          <a:p>
            <a:pPr marL="285750" indent="-285750">
              <a:buFont typeface="Arial" panose="020B0604020202020204" pitchFamily="34" charset="0"/>
              <a:buChar char="•"/>
            </a:pPr>
            <a:r>
              <a:rPr lang="en-US" sz="2800" dirty="0"/>
              <a:t>No prior knowledge of lighting conditions needed</a:t>
            </a:r>
            <a:endParaRPr lang="es-ES" sz="2800" dirty="0"/>
          </a:p>
        </p:txBody>
      </p:sp>
      <p:pic>
        <p:nvPicPr>
          <p:cNvPr id="8" name="Imagen 7">
            <a:extLst>
              <a:ext uri="{FF2B5EF4-FFF2-40B4-BE49-F238E27FC236}">
                <a16:creationId xmlns:a16="http://schemas.microsoft.com/office/drawing/2014/main" id="{F55A09AB-198F-1A21-FCEC-35A8CB15E63D}"/>
              </a:ext>
            </a:extLst>
          </p:cNvPr>
          <p:cNvPicPr>
            <a:picLocks noChangeAspect="1"/>
          </p:cNvPicPr>
          <p:nvPr/>
        </p:nvPicPr>
        <p:blipFill>
          <a:blip r:embed="rId2"/>
          <a:stretch>
            <a:fillRect/>
          </a:stretch>
        </p:blipFill>
        <p:spPr>
          <a:xfrm>
            <a:off x="531265" y="4622592"/>
            <a:ext cx="7911380" cy="1255775"/>
          </a:xfrm>
          <a:prstGeom prst="rect">
            <a:avLst/>
          </a:prstGeom>
        </p:spPr>
      </p:pic>
    </p:spTree>
    <p:extLst>
      <p:ext uri="{BB962C8B-B14F-4D97-AF65-F5344CB8AC3E}">
        <p14:creationId xmlns:p14="http://schemas.microsoft.com/office/powerpoint/2010/main" val="176070204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5AD34AE-32FA-22B4-5658-39E5AA27B747}"/>
              </a:ext>
            </a:extLst>
          </p:cNvPr>
          <p:cNvSpPr>
            <a:spLocks noGrp="1"/>
          </p:cNvSpPr>
          <p:nvPr>
            <p:ph type="title"/>
          </p:nvPr>
        </p:nvSpPr>
        <p:spPr/>
        <p:txBody>
          <a:bodyPr/>
          <a:lstStyle/>
          <a:p>
            <a:r>
              <a:rPr lang="es-ES" dirty="0"/>
              <a:t>Practical Tips</a:t>
            </a:r>
          </a:p>
        </p:txBody>
      </p:sp>
      <p:sp>
        <p:nvSpPr>
          <p:cNvPr id="3" name="Marcador de fecha 2">
            <a:extLst>
              <a:ext uri="{FF2B5EF4-FFF2-40B4-BE49-F238E27FC236}">
                <a16:creationId xmlns:a16="http://schemas.microsoft.com/office/drawing/2014/main" id="{FB1E8B26-5565-AD33-F970-4F2B08269663}"/>
              </a:ext>
            </a:extLst>
          </p:cNvPr>
          <p:cNvSpPr>
            <a:spLocks noGrp="1"/>
          </p:cNvSpPr>
          <p:nvPr>
            <p:ph type="dt" sz="half" idx="10"/>
          </p:nvPr>
        </p:nvSpPr>
        <p:spPr/>
        <p:txBody>
          <a:bodyPr/>
          <a:lstStyle/>
          <a:p>
            <a:r>
              <a:rPr lang="es-ES"/>
              <a:t>Nombre del profesor</a:t>
            </a:r>
            <a:endParaRPr lang="es-ES" dirty="0"/>
          </a:p>
        </p:txBody>
      </p:sp>
      <p:sp>
        <p:nvSpPr>
          <p:cNvPr id="4" name="Marcador de número de diapositiva 3">
            <a:extLst>
              <a:ext uri="{FF2B5EF4-FFF2-40B4-BE49-F238E27FC236}">
                <a16:creationId xmlns:a16="http://schemas.microsoft.com/office/drawing/2014/main" id="{968B66F5-56F8-9C53-9FC7-D9518ACC7FFB}"/>
              </a:ext>
            </a:extLst>
          </p:cNvPr>
          <p:cNvSpPr>
            <a:spLocks noGrp="1"/>
          </p:cNvSpPr>
          <p:nvPr>
            <p:ph type="sldNum" sz="quarter" idx="12"/>
          </p:nvPr>
        </p:nvSpPr>
        <p:spPr/>
        <p:txBody>
          <a:bodyPr/>
          <a:lstStyle/>
          <a:p>
            <a:fld id="{782A4607-9936-4E24-98A0-335039E24A0B}" type="slidenum">
              <a:rPr lang="es-ES" smtClean="0"/>
              <a:pPr/>
              <a:t>62</a:t>
            </a:fld>
            <a:endParaRPr lang="es-ES"/>
          </a:p>
        </p:txBody>
      </p:sp>
      <p:sp>
        <p:nvSpPr>
          <p:cNvPr id="6" name="CuadroTexto 5">
            <a:extLst>
              <a:ext uri="{FF2B5EF4-FFF2-40B4-BE49-F238E27FC236}">
                <a16:creationId xmlns:a16="http://schemas.microsoft.com/office/drawing/2014/main" id="{EC33B65F-231E-695F-C182-BF68471C639D}"/>
              </a:ext>
            </a:extLst>
          </p:cNvPr>
          <p:cNvSpPr txBox="1"/>
          <p:nvPr/>
        </p:nvSpPr>
        <p:spPr>
          <a:xfrm>
            <a:off x="397775" y="1531625"/>
            <a:ext cx="8044870" cy="1815882"/>
          </a:xfrm>
          <a:prstGeom prst="rect">
            <a:avLst/>
          </a:prstGeom>
          <a:noFill/>
        </p:spPr>
        <p:txBody>
          <a:bodyPr wrap="square" rtlCol="0">
            <a:spAutoFit/>
          </a:bodyPr>
          <a:lstStyle/>
          <a:p>
            <a:pPr marL="457200" indent="-457200">
              <a:buFont typeface="Arial" panose="020B0604020202020204" pitchFamily="34" charset="0"/>
              <a:buChar char="•"/>
            </a:pPr>
            <a:r>
              <a:rPr lang="en-US" sz="2800" dirty="0"/>
              <a:t>Pre-process images with slight blur</a:t>
            </a:r>
          </a:p>
          <a:p>
            <a:pPr marL="457200" indent="-457200">
              <a:buFont typeface="Arial" panose="020B0604020202020204" pitchFamily="34" charset="0"/>
              <a:buChar char="•"/>
            </a:pPr>
            <a:r>
              <a:rPr lang="en-US" sz="2800" dirty="0"/>
              <a:t>Experiment with different threshold methods</a:t>
            </a:r>
          </a:p>
          <a:p>
            <a:pPr marL="457200" indent="-457200">
              <a:buFont typeface="Arial" panose="020B0604020202020204" pitchFamily="34" charset="0"/>
              <a:buChar char="•"/>
            </a:pPr>
            <a:r>
              <a:rPr lang="en-US" sz="2800" dirty="0"/>
              <a:t>Consider your image lighting conditions</a:t>
            </a:r>
          </a:p>
          <a:p>
            <a:pPr marL="457200" indent="-457200">
              <a:buFont typeface="Arial" panose="020B0604020202020204" pitchFamily="34" charset="0"/>
              <a:buChar char="•"/>
            </a:pPr>
            <a:r>
              <a:rPr lang="en-US" sz="2800" dirty="0"/>
              <a:t>For complex cases, use adaptive thresholding</a:t>
            </a:r>
            <a:endParaRPr lang="es-ES" sz="2800" dirty="0"/>
          </a:p>
        </p:txBody>
      </p:sp>
      <p:sp>
        <p:nvSpPr>
          <p:cNvPr id="7" name="CuadroTexto 6">
            <a:extLst>
              <a:ext uri="{FF2B5EF4-FFF2-40B4-BE49-F238E27FC236}">
                <a16:creationId xmlns:a16="http://schemas.microsoft.com/office/drawing/2014/main" id="{EF8E804D-9032-2F49-D485-983B5F3433CF}"/>
              </a:ext>
            </a:extLst>
          </p:cNvPr>
          <p:cNvSpPr txBox="1"/>
          <p:nvPr/>
        </p:nvSpPr>
        <p:spPr>
          <a:xfrm>
            <a:off x="777250" y="4036160"/>
            <a:ext cx="7741290" cy="1200329"/>
          </a:xfrm>
          <a:prstGeom prst="rect">
            <a:avLst/>
          </a:prstGeom>
          <a:noFill/>
        </p:spPr>
        <p:txBody>
          <a:bodyPr wrap="square" rtlCol="0">
            <a:spAutoFit/>
          </a:bodyPr>
          <a:lstStyle/>
          <a:p>
            <a:r>
              <a:rPr lang="en-US" dirty="0"/>
              <a:t>Remember:</a:t>
            </a:r>
          </a:p>
          <a:p>
            <a:endParaRPr lang="en-US" dirty="0"/>
          </a:p>
          <a:p>
            <a:r>
              <a:rPr lang="en-US" dirty="0"/>
              <a:t>There's no perfect method for all situations. Your choice depends on your specific case.</a:t>
            </a:r>
            <a:endParaRPr lang="es-ES" dirty="0"/>
          </a:p>
        </p:txBody>
      </p:sp>
    </p:spTree>
    <p:extLst>
      <p:ext uri="{BB962C8B-B14F-4D97-AF65-F5344CB8AC3E}">
        <p14:creationId xmlns:p14="http://schemas.microsoft.com/office/powerpoint/2010/main" val="72794485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E624A15-3027-EFC8-7BEC-43703FDDD3D8}"/>
              </a:ext>
            </a:extLst>
          </p:cNvPr>
          <p:cNvSpPr>
            <a:spLocks noGrp="1"/>
          </p:cNvSpPr>
          <p:nvPr>
            <p:ph type="title"/>
          </p:nvPr>
        </p:nvSpPr>
        <p:spPr/>
        <p:txBody>
          <a:bodyPr/>
          <a:lstStyle/>
          <a:p>
            <a:r>
              <a:rPr lang="es-ES" dirty="0"/>
              <a:t>Thresholding</a:t>
            </a:r>
          </a:p>
        </p:txBody>
      </p:sp>
      <p:sp>
        <p:nvSpPr>
          <p:cNvPr id="3" name="Marcador de fecha 2">
            <a:extLst>
              <a:ext uri="{FF2B5EF4-FFF2-40B4-BE49-F238E27FC236}">
                <a16:creationId xmlns:a16="http://schemas.microsoft.com/office/drawing/2014/main" id="{A6DF5C86-9BF8-87A9-D69C-EC97E3238285}"/>
              </a:ext>
            </a:extLst>
          </p:cNvPr>
          <p:cNvSpPr>
            <a:spLocks noGrp="1"/>
          </p:cNvSpPr>
          <p:nvPr>
            <p:ph type="dt" sz="half" idx="10"/>
          </p:nvPr>
        </p:nvSpPr>
        <p:spPr/>
        <p:txBody>
          <a:bodyPr/>
          <a:lstStyle/>
          <a:p>
            <a:r>
              <a:rPr lang="es-ES"/>
              <a:t>Nombre del profesor</a:t>
            </a:r>
            <a:endParaRPr lang="es-ES" dirty="0"/>
          </a:p>
        </p:txBody>
      </p:sp>
      <p:sp>
        <p:nvSpPr>
          <p:cNvPr id="4" name="Marcador de número de diapositiva 3">
            <a:extLst>
              <a:ext uri="{FF2B5EF4-FFF2-40B4-BE49-F238E27FC236}">
                <a16:creationId xmlns:a16="http://schemas.microsoft.com/office/drawing/2014/main" id="{ABD8B46D-8685-9775-2819-BF3FBCCB8EF2}"/>
              </a:ext>
            </a:extLst>
          </p:cNvPr>
          <p:cNvSpPr>
            <a:spLocks noGrp="1"/>
          </p:cNvSpPr>
          <p:nvPr>
            <p:ph type="sldNum" sz="quarter" idx="12"/>
          </p:nvPr>
        </p:nvSpPr>
        <p:spPr/>
        <p:txBody>
          <a:bodyPr/>
          <a:lstStyle/>
          <a:p>
            <a:fld id="{782A4607-9936-4E24-98A0-335039E24A0B}" type="slidenum">
              <a:rPr lang="es-ES" smtClean="0"/>
              <a:pPr/>
              <a:t>63</a:t>
            </a:fld>
            <a:endParaRPr lang="es-ES"/>
          </a:p>
        </p:txBody>
      </p:sp>
      <p:sp>
        <p:nvSpPr>
          <p:cNvPr id="6" name="CuadroTexto 5">
            <a:extLst>
              <a:ext uri="{FF2B5EF4-FFF2-40B4-BE49-F238E27FC236}">
                <a16:creationId xmlns:a16="http://schemas.microsoft.com/office/drawing/2014/main" id="{78183487-5B4B-C128-51CE-9B643E706519}"/>
              </a:ext>
            </a:extLst>
          </p:cNvPr>
          <p:cNvSpPr txBox="1"/>
          <p:nvPr/>
        </p:nvSpPr>
        <p:spPr>
          <a:xfrm>
            <a:off x="2333096" y="3049525"/>
            <a:ext cx="4477805" cy="923330"/>
          </a:xfrm>
          <a:prstGeom prst="rect">
            <a:avLst/>
          </a:prstGeom>
          <a:noFill/>
        </p:spPr>
        <p:txBody>
          <a:bodyPr wrap="square" rtlCol="0">
            <a:spAutoFit/>
          </a:bodyPr>
          <a:lstStyle/>
          <a:p>
            <a:r>
              <a:rPr lang="es-ES" sz="5400" b="1" dirty="0">
                <a:solidFill>
                  <a:schemeClr val="accent6">
                    <a:lumMod val="60000"/>
                    <a:lumOff val="40000"/>
                  </a:schemeClr>
                </a:solidFill>
              </a:rPr>
              <a:t>HANDS ON</a:t>
            </a:r>
          </a:p>
        </p:txBody>
      </p:sp>
    </p:spTree>
    <p:extLst>
      <p:ext uri="{BB962C8B-B14F-4D97-AF65-F5344CB8AC3E}">
        <p14:creationId xmlns:p14="http://schemas.microsoft.com/office/powerpoint/2010/main" val="163458803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F58CC5C-8D22-878C-3ADC-8D2DA7095666}"/>
              </a:ext>
            </a:extLst>
          </p:cNvPr>
          <p:cNvSpPr>
            <a:spLocks noGrp="1"/>
          </p:cNvSpPr>
          <p:nvPr>
            <p:ph type="title"/>
          </p:nvPr>
        </p:nvSpPr>
        <p:spPr/>
        <p:txBody>
          <a:bodyPr/>
          <a:lstStyle/>
          <a:p>
            <a:r>
              <a:rPr lang="es-ES" dirty="0"/>
              <a:t>Real-</a:t>
            </a:r>
            <a:r>
              <a:rPr lang="es-ES" dirty="0" err="1"/>
              <a:t>World</a:t>
            </a:r>
            <a:r>
              <a:rPr lang="es-ES" dirty="0"/>
              <a:t> Applications</a:t>
            </a:r>
          </a:p>
        </p:txBody>
      </p:sp>
      <p:sp>
        <p:nvSpPr>
          <p:cNvPr id="3" name="Marcador de fecha 2">
            <a:extLst>
              <a:ext uri="{FF2B5EF4-FFF2-40B4-BE49-F238E27FC236}">
                <a16:creationId xmlns:a16="http://schemas.microsoft.com/office/drawing/2014/main" id="{9B97193A-8837-5FC7-2CEA-DAD010B42068}"/>
              </a:ext>
            </a:extLst>
          </p:cNvPr>
          <p:cNvSpPr>
            <a:spLocks noGrp="1"/>
          </p:cNvSpPr>
          <p:nvPr>
            <p:ph type="dt" sz="half" idx="10"/>
          </p:nvPr>
        </p:nvSpPr>
        <p:spPr/>
        <p:txBody>
          <a:bodyPr/>
          <a:lstStyle/>
          <a:p>
            <a:r>
              <a:rPr lang="es-ES"/>
              <a:t>Nombre del profesor</a:t>
            </a:r>
            <a:endParaRPr lang="es-ES" dirty="0"/>
          </a:p>
        </p:txBody>
      </p:sp>
      <p:sp>
        <p:nvSpPr>
          <p:cNvPr id="4" name="Marcador de número de diapositiva 3">
            <a:extLst>
              <a:ext uri="{FF2B5EF4-FFF2-40B4-BE49-F238E27FC236}">
                <a16:creationId xmlns:a16="http://schemas.microsoft.com/office/drawing/2014/main" id="{9DC792AE-3D4C-C071-6998-9B9054847A28}"/>
              </a:ext>
            </a:extLst>
          </p:cNvPr>
          <p:cNvSpPr>
            <a:spLocks noGrp="1"/>
          </p:cNvSpPr>
          <p:nvPr>
            <p:ph type="sldNum" sz="quarter" idx="12"/>
          </p:nvPr>
        </p:nvSpPr>
        <p:spPr/>
        <p:txBody>
          <a:bodyPr/>
          <a:lstStyle/>
          <a:p>
            <a:fld id="{782A4607-9936-4E24-98A0-335039E24A0B}" type="slidenum">
              <a:rPr lang="es-ES" smtClean="0"/>
              <a:pPr/>
              <a:t>64</a:t>
            </a:fld>
            <a:endParaRPr lang="es-ES"/>
          </a:p>
        </p:txBody>
      </p:sp>
      <p:sp>
        <p:nvSpPr>
          <p:cNvPr id="6" name="CuadroTexto 5">
            <a:extLst>
              <a:ext uri="{FF2B5EF4-FFF2-40B4-BE49-F238E27FC236}">
                <a16:creationId xmlns:a16="http://schemas.microsoft.com/office/drawing/2014/main" id="{C3DD7FCB-B756-9F94-075F-C001D90B2B59}"/>
              </a:ext>
            </a:extLst>
          </p:cNvPr>
          <p:cNvSpPr txBox="1"/>
          <p:nvPr/>
        </p:nvSpPr>
        <p:spPr>
          <a:xfrm>
            <a:off x="701355" y="1607520"/>
            <a:ext cx="7741290" cy="2677656"/>
          </a:xfrm>
          <a:prstGeom prst="rect">
            <a:avLst/>
          </a:prstGeom>
          <a:noFill/>
        </p:spPr>
        <p:txBody>
          <a:bodyPr wrap="square" rtlCol="0">
            <a:spAutoFit/>
          </a:bodyPr>
          <a:lstStyle/>
          <a:p>
            <a:r>
              <a:rPr lang="en-US" sz="2800" dirty="0"/>
              <a:t>Common Uses:</a:t>
            </a:r>
          </a:p>
          <a:p>
            <a:pPr marL="285750" indent="-285750">
              <a:buFont typeface="Arial" panose="020B0604020202020204" pitchFamily="34" charset="0"/>
              <a:buChar char="•"/>
            </a:pPr>
            <a:r>
              <a:rPr lang="en-US" sz="2800" dirty="0"/>
              <a:t>Document scanning and OCR</a:t>
            </a:r>
          </a:p>
          <a:p>
            <a:pPr marL="285750" indent="-285750">
              <a:buFont typeface="Arial" panose="020B0604020202020204" pitchFamily="34" charset="0"/>
              <a:buChar char="•"/>
            </a:pPr>
            <a:r>
              <a:rPr lang="en-US" sz="2800" dirty="0"/>
              <a:t>Quality control in manufacturing</a:t>
            </a:r>
          </a:p>
          <a:p>
            <a:pPr marL="285750" indent="-285750">
              <a:buFont typeface="Arial" panose="020B0604020202020204" pitchFamily="34" charset="0"/>
              <a:buChar char="•"/>
            </a:pPr>
            <a:r>
              <a:rPr lang="en-US" sz="2800" dirty="0"/>
              <a:t>Medical image analysis</a:t>
            </a:r>
          </a:p>
          <a:p>
            <a:pPr marL="285750" indent="-285750">
              <a:buFont typeface="Arial" panose="020B0604020202020204" pitchFamily="34" charset="0"/>
              <a:buChar char="•"/>
            </a:pPr>
            <a:r>
              <a:rPr lang="en-US" sz="2800" dirty="0"/>
              <a:t>License plate recognition</a:t>
            </a:r>
          </a:p>
          <a:p>
            <a:pPr marL="285750" indent="-285750">
              <a:buFont typeface="Arial" panose="020B0604020202020204" pitchFamily="34" charset="0"/>
              <a:buChar char="•"/>
            </a:pPr>
            <a:r>
              <a:rPr lang="en-US" sz="2800" dirty="0"/>
              <a:t>Fingerprint detection</a:t>
            </a:r>
            <a:endParaRPr lang="es-ES" sz="2800" dirty="0"/>
          </a:p>
        </p:txBody>
      </p:sp>
      <p:sp>
        <p:nvSpPr>
          <p:cNvPr id="7" name="CuadroTexto 6">
            <a:extLst>
              <a:ext uri="{FF2B5EF4-FFF2-40B4-BE49-F238E27FC236}">
                <a16:creationId xmlns:a16="http://schemas.microsoft.com/office/drawing/2014/main" id="{A2B6B389-68F2-7313-84DA-B79073E871CD}"/>
              </a:ext>
            </a:extLst>
          </p:cNvPr>
          <p:cNvSpPr txBox="1"/>
          <p:nvPr/>
        </p:nvSpPr>
        <p:spPr>
          <a:xfrm>
            <a:off x="625460" y="4946900"/>
            <a:ext cx="8044870" cy="1200329"/>
          </a:xfrm>
          <a:prstGeom prst="rect">
            <a:avLst/>
          </a:prstGeom>
          <a:noFill/>
        </p:spPr>
        <p:txBody>
          <a:bodyPr wrap="square" rtlCol="0">
            <a:spAutoFit/>
          </a:bodyPr>
          <a:lstStyle/>
          <a:p>
            <a:r>
              <a:rPr lang="en-US" dirty="0"/>
              <a:t>Pro Tip:</a:t>
            </a:r>
          </a:p>
          <a:p>
            <a:endParaRPr lang="en-US" dirty="0"/>
          </a:p>
          <a:p>
            <a:r>
              <a:rPr lang="en-US" dirty="0"/>
              <a:t>Always test your thresholding method with various images under different conditions.</a:t>
            </a:r>
            <a:endParaRPr lang="es-ES" dirty="0"/>
          </a:p>
        </p:txBody>
      </p:sp>
    </p:spTree>
    <p:extLst>
      <p:ext uri="{BB962C8B-B14F-4D97-AF65-F5344CB8AC3E}">
        <p14:creationId xmlns:p14="http://schemas.microsoft.com/office/powerpoint/2010/main" val="163983884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8A612D5-20AD-A05B-8F9E-80E2D0CDEC1A}"/>
              </a:ext>
            </a:extLst>
          </p:cNvPr>
          <p:cNvSpPr>
            <a:spLocks noGrp="1"/>
          </p:cNvSpPr>
          <p:nvPr>
            <p:ph type="title"/>
          </p:nvPr>
        </p:nvSpPr>
        <p:spPr/>
        <p:txBody>
          <a:bodyPr/>
          <a:lstStyle/>
          <a:p>
            <a:r>
              <a:rPr lang="es-ES" dirty="0"/>
              <a:t>What is an image histogram?</a:t>
            </a:r>
          </a:p>
        </p:txBody>
      </p:sp>
      <p:sp>
        <p:nvSpPr>
          <p:cNvPr id="3" name="Marcador de fecha 2">
            <a:extLst>
              <a:ext uri="{FF2B5EF4-FFF2-40B4-BE49-F238E27FC236}">
                <a16:creationId xmlns:a16="http://schemas.microsoft.com/office/drawing/2014/main" id="{F9547576-6762-A619-EC55-2EE61D6B3924}"/>
              </a:ext>
            </a:extLst>
          </p:cNvPr>
          <p:cNvSpPr>
            <a:spLocks noGrp="1"/>
          </p:cNvSpPr>
          <p:nvPr>
            <p:ph type="dt" sz="half" idx="10"/>
          </p:nvPr>
        </p:nvSpPr>
        <p:spPr/>
        <p:txBody>
          <a:bodyPr/>
          <a:lstStyle/>
          <a:p>
            <a:r>
              <a:rPr lang="es-ES"/>
              <a:t>Nombre del profesor</a:t>
            </a:r>
            <a:endParaRPr lang="es-ES" dirty="0"/>
          </a:p>
        </p:txBody>
      </p:sp>
      <p:sp>
        <p:nvSpPr>
          <p:cNvPr id="4" name="Marcador de número de diapositiva 3">
            <a:extLst>
              <a:ext uri="{FF2B5EF4-FFF2-40B4-BE49-F238E27FC236}">
                <a16:creationId xmlns:a16="http://schemas.microsoft.com/office/drawing/2014/main" id="{EDC57924-E0A7-2A3E-34DE-539A9E5EDD8E}"/>
              </a:ext>
            </a:extLst>
          </p:cNvPr>
          <p:cNvSpPr>
            <a:spLocks noGrp="1"/>
          </p:cNvSpPr>
          <p:nvPr>
            <p:ph type="sldNum" sz="quarter" idx="12"/>
          </p:nvPr>
        </p:nvSpPr>
        <p:spPr/>
        <p:txBody>
          <a:bodyPr/>
          <a:lstStyle/>
          <a:p>
            <a:fld id="{782A4607-9936-4E24-98A0-335039E24A0B}" type="slidenum">
              <a:rPr lang="es-ES" smtClean="0"/>
              <a:pPr/>
              <a:t>65</a:t>
            </a:fld>
            <a:endParaRPr lang="es-ES"/>
          </a:p>
        </p:txBody>
      </p:sp>
      <p:sp>
        <p:nvSpPr>
          <p:cNvPr id="8" name="CuadroTexto 7">
            <a:extLst>
              <a:ext uri="{FF2B5EF4-FFF2-40B4-BE49-F238E27FC236}">
                <a16:creationId xmlns:a16="http://schemas.microsoft.com/office/drawing/2014/main" id="{C168590C-4B07-9D5A-FC6F-EDB038E216DB}"/>
              </a:ext>
            </a:extLst>
          </p:cNvPr>
          <p:cNvSpPr txBox="1"/>
          <p:nvPr/>
        </p:nvSpPr>
        <p:spPr>
          <a:xfrm>
            <a:off x="251520" y="1331987"/>
            <a:ext cx="8494705" cy="3416320"/>
          </a:xfrm>
          <a:prstGeom prst="rect">
            <a:avLst/>
          </a:prstGeom>
          <a:noFill/>
        </p:spPr>
        <p:txBody>
          <a:bodyPr wrap="square" rtlCol="0">
            <a:spAutoFit/>
          </a:bodyPr>
          <a:lstStyle/>
          <a:p>
            <a:pPr algn="just"/>
            <a:r>
              <a:rPr lang="en-US" dirty="0"/>
              <a:t>A </a:t>
            </a:r>
            <a:r>
              <a:rPr lang="en-US" b="1" dirty="0">
                <a:solidFill>
                  <a:srgbClr val="FF0000"/>
                </a:solidFill>
              </a:rPr>
              <a:t>histogram represents the distribution of pixel intensities </a:t>
            </a:r>
            <a:r>
              <a:rPr lang="en-US" dirty="0"/>
              <a:t>(whether color or grayscale) in an image. It can be visualized as a graph (or plot) that gives a high-level intuition of the intensity (pixel value) distribution. We are going to assume a RGB color space in this example, so these pixel values will be in the range of 0 to 255.</a:t>
            </a:r>
          </a:p>
          <a:p>
            <a:pPr algn="just"/>
            <a:endParaRPr lang="en-US" dirty="0"/>
          </a:p>
          <a:p>
            <a:pPr algn="just"/>
            <a:r>
              <a:rPr lang="en-US" dirty="0"/>
              <a:t>When plotting the histogram, the x-axis serves as our “bins.” If we construct a histogram with 256 bins, then we are effectively counting the number of times each pixel value occurs.</a:t>
            </a:r>
          </a:p>
          <a:p>
            <a:pPr algn="just"/>
            <a:endParaRPr lang="en-US" dirty="0"/>
          </a:p>
          <a:p>
            <a:pPr algn="just"/>
            <a:r>
              <a:rPr lang="en-US" dirty="0"/>
              <a:t>In contrast, if we use only 2 (equally spaced) bins, then we are counting the number of times a pixel is in the range [0, 128] or [128, 255].</a:t>
            </a:r>
            <a:endParaRPr lang="es-ES" dirty="0"/>
          </a:p>
        </p:txBody>
      </p:sp>
    </p:spTree>
    <p:extLst>
      <p:ext uri="{BB962C8B-B14F-4D97-AF65-F5344CB8AC3E}">
        <p14:creationId xmlns:p14="http://schemas.microsoft.com/office/powerpoint/2010/main" val="287968928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FB093A9-6A7D-E106-6B92-E369DD9A12EF}"/>
              </a:ext>
            </a:extLst>
          </p:cNvPr>
          <p:cNvSpPr>
            <a:spLocks noGrp="1"/>
          </p:cNvSpPr>
          <p:nvPr>
            <p:ph type="title"/>
          </p:nvPr>
        </p:nvSpPr>
        <p:spPr/>
        <p:txBody>
          <a:bodyPr/>
          <a:lstStyle/>
          <a:p>
            <a:r>
              <a:rPr lang="es-ES" dirty="0"/>
              <a:t>What is an image histogram?</a:t>
            </a:r>
          </a:p>
        </p:txBody>
      </p:sp>
      <p:sp>
        <p:nvSpPr>
          <p:cNvPr id="3" name="Marcador de fecha 2">
            <a:extLst>
              <a:ext uri="{FF2B5EF4-FFF2-40B4-BE49-F238E27FC236}">
                <a16:creationId xmlns:a16="http://schemas.microsoft.com/office/drawing/2014/main" id="{3D7092E0-703D-6494-5A70-919D47C8D0C7}"/>
              </a:ext>
            </a:extLst>
          </p:cNvPr>
          <p:cNvSpPr>
            <a:spLocks noGrp="1"/>
          </p:cNvSpPr>
          <p:nvPr>
            <p:ph type="dt" sz="half" idx="10"/>
          </p:nvPr>
        </p:nvSpPr>
        <p:spPr/>
        <p:txBody>
          <a:bodyPr/>
          <a:lstStyle/>
          <a:p>
            <a:r>
              <a:rPr lang="es-ES"/>
              <a:t>Nombre del profesor</a:t>
            </a:r>
            <a:endParaRPr lang="es-ES" dirty="0"/>
          </a:p>
        </p:txBody>
      </p:sp>
      <p:sp>
        <p:nvSpPr>
          <p:cNvPr id="4" name="Marcador de número de diapositiva 3">
            <a:extLst>
              <a:ext uri="{FF2B5EF4-FFF2-40B4-BE49-F238E27FC236}">
                <a16:creationId xmlns:a16="http://schemas.microsoft.com/office/drawing/2014/main" id="{0BD4EB8B-2B5B-3A0A-9A3E-E16A8FF122C4}"/>
              </a:ext>
            </a:extLst>
          </p:cNvPr>
          <p:cNvSpPr>
            <a:spLocks noGrp="1"/>
          </p:cNvSpPr>
          <p:nvPr>
            <p:ph type="sldNum" sz="quarter" idx="12"/>
          </p:nvPr>
        </p:nvSpPr>
        <p:spPr/>
        <p:txBody>
          <a:bodyPr/>
          <a:lstStyle/>
          <a:p>
            <a:fld id="{782A4607-9936-4E24-98A0-335039E24A0B}" type="slidenum">
              <a:rPr lang="es-ES" smtClean="0"/>
              <a:pPr/>
              <a:t>66</a:t>
            </a:fld>
            <a:endParaRPr lang="es-ES"/>
          </a:p>
        </p:txBody>
      </p:sp>
      <p:pic>
        <p:nvPicPr>
          <p:cNvPr id="10" name="Imagen 9">
            <a:extLst>
              <a:ext uri="{FF2B5EF4-FFF2-40B4-BE49-F238E27FC236}">
                <a16:creationId xmlns:a16="http://schemas.microsoft.com/office/drawing/2014/main" id="{439C60A5-35FE-93BE-364C-F1CD8DF158E4}"/>
              </a:ext>
            </a:extLst>
          </p:cNvPr>
          <p:cNvPicPr>
            <a:picLocks noChangeAspect="1"/>
          </p:cNvPicPr>
          <p:nvPr/>
        </p:nvPicPr>
        <p:blipFill>
          <a:blip r:embed="rId2"/>
          <a:srcRect l="3056" t="3892"/>
          <a:stretch/>
        </p:blipFill>
        <p:spPr>
          <a:xfrm>
            <a:off x="34189" y="1555169"/>
            <a:ext cx="5100900" cy="3747661"/>
          </a:xfrm>
          <a:prstGeom prst="rect">
            <a:avLst/>
          </a:prstGeom>
        </p:spPr>
      </p:pic>
      <p:sp>
        <p:nvSpPr>
          <p:cNvPr id="6" name="CuadroTexto 5">
            <a:extLst>
              <a:ext uri="{FF2B5EF4-FFF2-40B4-BE49-F238E27FC236}">
                <a16:creationId xmlns:a16="http://schemas.microsoft.com/office/drawing/2014/main" id="{821CD728-F455-476D-646A-2FCDCFA86F20}"/>
              </a:ext>
            </a:extLst>
          </p:cNvPr>
          <p:cNvSpPr txBox="1"/>
          <p:nvPr/>
        </p:nvSpPr>
        <p:spPr>
          <a:xfrm>
            <a:off x="5080416" y="612844"/>
            <a:ext cx="3476109" cy="6186309"/>
          </a:xfrm>
          <a:prstGeom prst="rect">
            <a:avLst/>
          </a:prstGeom>
          <a:noFill/>
        </p:spPr>
        <p:txBody>
          <a:bodyPr wrap="square" rtlCol="0">
            <a:spAutoFit/>
          </a:bodyPr>
          <a:lstStyle/>
          <a:p>
            <a:pPr marL="285750" indent="-285750" algn="just">
              <a:buFont typeface="Arial" panose="020B0604020202020204" pitchFamily="34" charset="0"/>
              <a:buChar char="•"/>
            </a:pPr>
            <a:r>
              <a:rPr lang="en-US" sz="1200" dirty="0"/>
              <a:t>we have plotted a histogram with 256 bins along the x-axis and the percentage of pixels falling into the given bins along the y-axis. Examining the histogram, note that there are three primary peaks.</a:t>
            </a:r>
          </a:p>
          <a:p>
            <a:pPr algn="just"/>
            <a:endParaRPr lang="en-US" sz="1200" dirty="0"/>
          </a:p>
          <a:p>
            <a:pPr marL="285750" indent="-285750" algn="just">
              <a:buFont typeface="Arial" panose="020B0604020202020204" pitchFamily="34" charset="0"/>
              <a:buChar char="•"/>
            </a:pPr>
            <a:r>
              <a:rPr lang="en-US" sz="1200" dirty="0"/>
              <a:t>The first peak in the histogram is around x=65 where we see a sharp spike in the number of pixels — clearly there is some sort of object in the image that has a very dark value.</a:t>
            </a:r>
          </a:p>
          <a:p>
            <a:pPr algn="just"/>
            <a:endParaRPr lang="en-US" sz="1200" dirty="0"/>
          </a:p>
          <a:p>
            <a:pPr marL="285750" indent="-285750" algn="just">
              <a:buFont typeface="Arial" panose="020B0604020202020204" pitchFamily="34" charset="0"/>
              <a:buChar char="•"/>
            </a:pPr>
            <a:r>
              <a:rPr lang="en-US" sz="1200" dirty="0"/>
              <a:t>We then see a much slower rising peak in the histogram, where we start to ascend around x=100 and finally end the descent around x=150. This region probably refers to a background region of the image.</a:t>
            </a:r>
          </a:p>
          <a:p>
            <a:pPr algn="just"/>
            <a:endParaRPr lang="en-US" sz="1200" dirty="0"/>
          </a:p>
          <a:p>
            <a:pPr marL="285750" indent="-285750" algn="just">
              <a:buFont typeface="Arial" panose="020B0604020202020204" pitchFamily="34" charset="0"/>
              <a:buChar char="•"/>
            </a:pPr>
            <a:r>
              <a:rPr lang="en-US" sz="1200" dirty="0"/>
              <a:t>Finally, we see there is a very large number of pixels in the range x=150 to x=175. It’s hard to say exactly what this region is, but it must dominate a large portion of the image.</a:t>
            </a:r>
          </a:p>
          <a:p>
            <a:pPr marL="285750" indent="-285750" algn="just">
              <a:buFont typeface="Arial" panose="020B0604020202020204" pitchFamily="34" charset="0"/>
              <a:buChar char="•"/>
            </a:pPr>
            <a:endParaRPr lang="en-US" sz="1200" dirty="0"/>
          </a:p>
          <a:p>
            <a:pPr marL="285750" indent="-285750" algn="just">
              <a:buFont typeface="Arial" panose="020B0604020202020204" pitchFamily="34" charset="0"/>
              <a:buChar char="•"/>
            </a:pPr>
            <a:r>
              <a:rPr lang="en-US" sz="1200" dirty="0"/>
              <a:t>By simply examining the histogram of an image, you get a general understanding regarding the contrast, brightness, and intensity distribution. If this concept seems new or foreign to you, don’t worry — we’ll be examining more examples like this one later in this lesson.</a:t>
            </a:r>
          </a:p>
          <a:p>
            <a:pPr marL="171450" indent="-171450" algn="just">
              <a:buFont typeface="Arial" panose="020B0604020202020204" pitchFamily="34" charset="0"/>
              <a:buChar char="•"/>
            </a:pPr>
            <a:endParaRPr lang="en-US" sz="1200" dirty="0"/>
          </a:p>
          <a:p>
            <a:pPr algn="just"/>
            <a:endParaRPr lang="en-US" sz="1200" dirty="0"/>
          </a:p>
          <a:p>
            <a:pPr algn="just"/>
            <a:endParaRPr lang="es-ES" sz="1200" dirty="0"/>
          </a:p>
        </p:txBody>
      </p:sp>
    </p:spTree>
    <p:extLst>
      <p:ext uri="{BB962C8B-B14F-4D97-AF65-F5344CB8AC3E}">
        <p14:creationId xmlns:p14="http://schemas.microsoft.com/office/powerpoint/2010/main" val="89204690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70CAE65-8407-5A33-2EC6-29AA368A1BE5}"/>
              </a:ext>
            </a:extLst>
          </p:cNvPr>
          <p:cNvSpPr>
            <a:spLocks noGrp="1"/>
          </p:cNvSpPr>
          <p:nvPr>
            <p:ph type="title"/>
          </p:nvPr>
        </p:nvSpPr>
        <p:spPr/>
        <p:txBody>
          <a:bodyPr/>
          <a:lstStyle/>
          <a:p>
            <a:r>
              <a:rPr lang="es-ES" dirty="0"/>
              <a:t>What is an image histogram?</a:t>
            </a:r>
          </a:p>
        </p:txBody>
      </p:sp>
      <p:sp>
        <p:nvSpPr>
          <p:cNvPr id="3" name="Marcador de fecha 2">
            <a:extLst>
              <a:ext uri="{FF2B5EF4-FFF2-40B4-BE49-F238E27FC236}">
                <a16:creationId xmlns:a16="http://schemas.microsoft.com/office/drawing/2014/main" id="{E0FC4087-C36E-A02F-C2EA-5CD0425B2EC2}"/>
              </a:ext>
            </a:extLst>
          </p:cNvPr>
          <p:cNvSpPr>
            <a:spLocks noGrp="1"/>
          </p:cNvSpPr>
          <p:nvPr>
            <p:ph type="dt" sz="half" idx="10"/>
          </p:nvPr>
        </p:nvSpPr>
        <p:spPr/>
        <p:txBody>
          <a:bodyPr/>
          <a:lstStyle/>
          <a:p>
            <a:r>
              <a:rPr lang="es-ES"/>
              <a:t>Nombre del profesor</a:t>
            </a:r>
            <a:endParaRPr lang="es-ES" dirty="0"/>
          </a:p>
        </p:txBody>
      </p:sp>
      <p:sp>
        <p:nvSpPr>
          <p:cNvPr id="4" name="Marcador de número de diapositiva 3">
            <a:extLst>
              <a:ext uri="{FF2B5EF4-FFF2-40B4-BE49-F238E27FC236}">
                <a16:creationId xmlns:a16="http://schemas.microsoft.com/office/drawing/2014/main" id="{353FDD47-5D13-2C9C-E9CB-B4C70ED9DFF5}"/>
              </a:ext>
            </a:extLst>
          </p:cNvPr>
          <p:cNvSpPr>
            <a:spLocks noGrp="1"/>
          </p:cNvSpPr>
          <p:nvPr>
            <p:ph type="sldNum" sz="quarter" idx="12"/>
          </p:nvPr>
        </p:nvSpPr>
        <p:spPr/>
        <p:txBody>
          <a:bodyPr/>
          <a:lstStyle/>
          <a:p>
            <a:fld id="{782A4607-9936-4E24-98A0-335039E24A0B}" type="slidenum">
              <a:rPr lang="es-ES" smtClean="0"/>
              <a:pPr/>
              <a:t>67</a:t>
            </a:fld>
            <a:endParaRPr lang="es-ES"/>
          </a:p>
        </p:txBody>
      </p:sp>
      <p:pic>
        <p:nvPicPr>
          <p:cNvPr id="7" name="Imagen 6">
            <a:extLst>
              <a:ext uri="{FF2B5EF4-FFF2-40B4-BE49-F238E27FC236}">
                <a16:creationId xmlns:a16="http://schemas.microsoft.com/office/drawing/2014/main" id="{813D02E1-8376-174C-AA26-CBB19084E3E8}"/>
              </a:ext>
            </a:extLst>
          </p:cNvPr>
          <p:cNvPicPr>
            <a:picLocks noChangeAspect="1"/>
          </p:cNvPicPr>
          <p:nvPr/>
        </p:nvPicPr>
        <p:blipFill>
          <a:blip r:embed="rId2"/>
          <a:stretch>
            <a:fillRect/>
          </a:stretch>
        </p:blipFill>
        <p:spPr>
          <a:xfrm>
            <a:off x="397775" y="1455730"/>
            <a:ext cx="7701858" cy="4404903"/>
          </a:xfrm>
          <a:prstGeom prst="rect">
            <a:avLst/>
          </a:prstGeom>
        </p:spPr>
      </p:pic>
    </p:spTree>
    <p:extLst>
      <p:ext uri="{BB962C8B-B14F-4D97-AF65-F5344CB8AC3E}">
        <p14:creationId xmlns:p14="http://schemas.microsoft.com/office/powerpoint/2010/main" val="262772718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87414DF-904B-977C-8145-B760B318838F}"/>
              </a:ext>
            </a:extLst>
          </p:cNvPr>
          <p:cNvSpPr>
            <a:spLocks noGrp="1"/>
          </p:cNvSpPr>
          <p:nvPr>
            <p:ph type="title"/>
          </p:nvPr>
        </p:nvSpPr>
        <p:spPr>
          <a:xfrm>
            <a:off x="215901" y="772675"/>
            <a:ext cx="8226744" cy="452077"/>
          </a:xfrm>
        </p:spPr>
        <p:txBody>
          <a:bodyPr/>
          <a:lstStyle/>
          <a:p>
            <a:r>
              <a:rPr lang="en-US" dirty="0"/>
              <a:t>Using OpenCV to compute histograms</a:t>
            </a:r>
            <a:endParaRPr lang="es-ES" dirty="0"/>
          </a:p>
        </p:txBody>
      </p:sp>
      <p:sp>
        <p:nvSpPr>
          <p:cNvPr id="3" name="Marcador de fecha 2">
            <a:extLst>
              <a:ext uri="{FF2B5EF4-FFF2-40B4-BE49-F238E27FC236}">
                <a16:creationId xmlns:a16="http://schemas.microsoft.com/office/drawing/2014/main" id="{C100E10C-8DDF-83DB-753E-266BF9FA1BD9}"/>
              </a:ext>
            </a:extLst>
          </p:cNvPr>
          <p:cNvSpPr>
            <a:spLocks noGrp="1"/>
          </p:cNvSpPr>
          <p:nvPr>
            <p:ph type="dt" sz="half" idx="10"/>
          </p:nvPr>
        </p:nvSpPr>
        <p:spPr/>
        <p:txBody>
          <a:bodyPr/>
          <a:lstStyle/>
          <a:p>
            <a:r>
              <a:rPr lang="es-ES"/>
              <a:t>Nombre del profesor</a:t>
            </a:r>
            <a:endParaRPr lang="es-ES" dirty="0"/>
          </a:p>
        </p:txBody>
      </p:sp>
      <p:sp>
        <p:nvSpPr>
          <p:cNvPr id="4" name="Marcador de número de diapositiva 3">
            <a:extLst>
              <a:ext uri="{FF2B5EF4-FFF2-40B4-BE49-F238E27FC236}">
                <a16:creationId xmlns:a16="http://schemas.microsoft.com/office/drawing/2014/main" id="{A2C3B921-D20A-2D5F-C659-689C787953DD}"/>
              </a:ext>
            </a:extLst>
          </p:cNvPr>
          <p:cNvSpPr>
            <a:spLocks noGrp="1"/>
          </p:cNvSpPr>
          <p:nvPr>
            <p:ph type="sldNum" sz="quarter" idx="12"/>
          </p:nvPr>
        </p:nvSpPr>
        <p:spPr/>
        <p:txBody>
          <a:bodyPr/>
          <a:lstStyle/>
          <a:p>
            <a:fld id="{782A4607-9936-4E24-98A0-335039E24A0B}" type="slidenum">
              <a:rPr lang="es-ES" smtClean="0"/>
              <a:pPr/>
              <a:t>68</a:t>
            </a:fld>
            <a:endParaRPr lang="es-ES"/>
          </a:p>
        </p:txBody>
      </p:sp>
      <p:sp>
        <p:nvSpPr>
          <p:cNvPr id="7" name="CuadroTexto 6">
            <a:extLst>
              <a:ext uri="{FF2B5EF4-FFF2-40B4-BE49-F238E27FC236}">
                <a16:creationId xmlns:a16="http://schemas.microsoft.com/office/drawing/2014/main" id="{42D9405D-1337-835D-CBDA-3F5A60EC8AA7}"/>
              </a:ext>
            </a:extLst>
          </p:cNvPr>
          <p:cNvSpPr txBox="1"/>
          <p:nvPr/>
        </p:nvSpPr>
        <p:spPr>
          <a:xfrm>
            <a:off x="212241" y="1372189"/>
            <a:ext cx="7361815" cy="400110"/>
          </a:xfrm>
          <a:prstGeom prst="rect">
            <a:avLst/>
          </a:prstGeom>
          <a:noFill/>
        </p:spPr>
        <p:txBody>
          <a:bodyPr wrap="square">
            <a:spAutoFit/>
          </a:bodyPr>
          <a:lstStyle/>
          <a:p>
            <a:r>
              <a:rPr lang="es-ES" sz="2000" b="1" dirty="0"/>
              <a:t>cv2.calcHist(images, channels, mask, histSize, ranges)</a:t>
            </a:r>
          </a:p>
        </p:txBody>
      </p:sp>
      <p:sp>
        <p:nvSpPr>
          <p:cNvPr id="8" name="CuadroTexto 7">
            <a:extLst>
              <a:ext uri="{FF2B5EF4-FFF2-40B4-BE49-F238E27FC236}">
                <a16:creationId xmlns:a16="http://schemas.microsoft.com/office/drawing/2014/main" id="{5DE28B74-5B56-7CED-EDBA-4DFE958A6C7B}"/>
              </a:ext>
            </a:extLst>
          </p:cNvPr>
          <p:cNvSpPr txBox="1"/>
          <p:nvPr/>
        </p:nvSpPr>
        <p:spPr>
          <a:xfrm>
            <a:off x="251520" y="1854048"/>
            <a:ext cx="7968975" cy="3231654"/>
          </a:xfrm>
          <a:prstGeom prst="rect">
            <a:avLst/>
          </a:prstGeom>
          <a:noFill/>
        </p:spPr>
        <p:txBody>
          <a:bodyPr wrap="square" rtlCol="0">
            <a:spAutoFit/>
          </a:bodyPr>
          <a:lstStyle/>
          <a:p>
            <a:pPr marL="285750" indent="-285750">
              <a:buFont typeface="Arial" panose="020B0604020202020204" pitchFamily="34" charset="0"/>
              <a:buChar char="•"/>
            </a:pPr>
            <a:r>
              <a:rPr lang="en-US" sz="1200" dirty="0"/>
              <a:t>images: This is the image that we want to compute a histogram for. Wrap it as a list: [</a:t>
            </a:r>
            <a:r>
              <a:rPr lang="en-US" sz="1200" dirty="0" err="1"/>
              <a:t>myImage</a:t>
            </a:r>
            <a:r>
              <a:rPr lang="en-US" sz="1200" dirty="0"/>
              <a:t>] </a:t>
            </a:r>
          </a:p>
          <a:p>
            <a:endParaRPr lang="en-US" sz="1200" dirty="0"/>
          </a:p>
          <a:p>
            <a:pPr marL="285750" indent="-285750" algn="just">
              <a:buFont typeface="Arial" panose="020B0604020202020204" pitchFamily="34" charset="0"/>
              <a:buChar char="•"/>
            </a:pPr>
            <a:r>
              <a:rPr lang="en-US" sz="1200" dirty="0"/>
              <a:t>channels: A list of indexes, where we specify the index of the channel we want to compute a histogram for. To compute a histogram of a grayscale image, the list would be [0]. To compute a histogram for all three red, green, and blue channels, the channels list would be [0, 1, 2].</a:t>
            </a:r>
          </a:p>
          <a:p>
            <a:pPr marL="285750" indent="-285750" algn="just">
              <a:buFont typeface="Arial" panose="020B0604020202020204" pitchFamily="34" charset="0"/>
              <a:buChar char="•"/>
            </a:pPr>
            <a:endParaRPr lang="en-US" sz="1200" dirty="0"/>
          </a:p>
          <a:p>
            <a:pPr marL="285750" indent="-285750" algn="just">
              <a:buFont typeface="Arial" panose="020B0604020202020204" pitchFamily="34" charset="0"/>
              <a:buChar char="•"/>
            </a:pPr>
            <a:r>
              <a:rPr lang="en-US" sz="1200" dirty="0"/>
              <a:t>mask: Remember learning about masks in my Image Masking with OpenCV guide? Well, here we can supply a mask. If a mask is provided, a histogram will be computed for masked pixels only. If we do not have a mask or do not want to apply one, we can just provide a value of None.</a:t>
            </a:r>
          </a:p>
          <a:p>
            <a:pPr marL="285750" indent="-285750" algn="just">
              <a:buFont typeface="Arial" panose="020B0604020202020204" pitchFamily="34" charset="0"/>
              <a:buChar char="•"/>
            </a:pPr>
            <a:endParaRPr lang="en-US" sz="1200" dirty="0"/>
          </a:p>
          <a:p>
            <a:pPr marL="285750" indent="-285750" algn="just">
              <a:buFont typeface="Arial" panose="020B0604020202020204" pitchFamily="34" charset="0"/>
              <a:buChar char="•"/>
            </a:pPr>
            <a:r>
              <a:rPr lang="en-US" sz="1200" dirty="0" err="1"/>
              <a:t>histSize</a:t>
            </a:r>
            <a:r>
              <a:rPr lang="en-US" sz="1200" dirty="0"/>
              <a:t>: This is the number of bins we want to use when computing a histogram. Again, this is a list, one for each channel we are computing a histogram for. The bin sizes do not all have to be the same. Here is an example of 32 bins for each channel: [32, 32, 32].</a:t>
            </a:r>
          </a:p>
          <a:p>
            <a:pPr marL="285750" indent="-285750" algn="just">
              <a:buFont typeface="Arial" panose="020B0604020202020204" pitchFamily="34" charset="0"/>
              <a:buChar char="•"/>
            </a:pPr>
            <a:endParaRPr lang="en-US" sz="1200" dirty="0"/>
          </a:p>
          <a:p>
            <a:pPr marL="285750" indent="-285750" algn="just">
              <a:buFont typeface="Arial" panose="020B0604020202020204" pitchFamily="34" charset="0"/>
              <a:buChar char="•"/>
            </a:pPr>
            <a:r>
              <a:rPr lang="en-US" sz="1200" dirty="0"/>
              <a:t>ranges: The range of possible pixel values. Normally, this is [0, 256] (that is not a typo — the ending range of the cv2.calcHist function is non-inclusive so you’ll want to provide a value of 256 rather than 255) for each channel, but if you are using a color space other than RGB [such as HSV], the ranges might be different.)</a:t>
            </a:r>
            <a:endParaRPr lang="es-ES" sz="1200" dirty="0"/>
          </a:p>
        </p:txBody>
      </p:sp>
    </p:spTree>
    <p:extLst>
      <p:ext uri="{BB962C8B-B14F-4D97-AF65-F5344CB8AC3E}">
        <p14:creationId xmlns:p14="http://schemas.microsoft.com/office/powerpoint/2010/main" val="112698282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13D3921-66AD-7B19-60C0-A8C954A89D6D}"/>
              </a:ext>
            </a:extLst>
          </p:cNvPr>
          <p:cNvSpPr>
            <a:spLocks noGrp="1"/>
          </p:cNvSpPr>
          <p:nvPr>
            <p:ph type="title"/>
          </p:nvPr>
        </p:nvSpPr>
        <p:spPr/>
        <p:txBody>
          <a:bodyPr/>
          <a:lstStyle/>
          <a:p>
            <a:r>
              <a:rPr lang="en-US" dirty="0"/>
              <a:t>Using OpenCV to compute histograms</a:t>
            </a:r>
            <a:endParaRPr lang="es-ES" dirty="0"/>
          </a:p>
        </p:txBody>
      </p:sp>
      <p:sp>
        <p:nvSpPr>
          <p:cNvPr id="3" name="Marcador de fecha 2">
            <a:extLst>
              <a:ext uri="{FF2B5EF4-FFF2-40B4-BE49-F238E27FC236}">
                <a16:creationId xmlns:a16="http://schemas.microsoft.com/office/drawing/2014/main" id="{2CC46F63-90E0-1FD3-67EE-913A6A6F2A10}"/>
              </a:ext>
            </a:extLst>
          </p:cNvPr>
          <p:cNvSpPr>
            <a:spLocks noGrp="1"/>
          </p:cNvSpPr>
          <p:nvPr>
            <p:ph type="dt" sz="half" idx="10"/>
          </p:nvPr>
        </p:nvSpPr>
        <p:spPr/>
        <p:txBody>
          <a:bodyPr/>
          <a:lstStyle/>
          <a:p>
            <a:r>
              <a:rPr lang="es-ES"/>
              <a:t>Nombre del profesor</a:t>
            </a:r>
            <a:endParaRPr lang="es-ES" dirty="0"/>
          </a:p>
        </p:txBody>
      </p:sp>
      <p:sp>
        <p:nvSpPr>
          <p:cNvPr id="4" name="Marcador de número de diapositiva 3">
            <a:extLst>
              <a:ext uri="{FF2B5EF4-FFF2-40B4-BE49-F238E27FC236}">
                <a16:creationId xmlns:a16="http://schemas.microsoft.com/office/drawing/2014/main" id="{ABF6DCA0-B06D-8255-35AD-293C3DC7013F}"/>
              </a:ext>
            </a:extLst>
          </p:cNvPr>
          <p:cNvSpPr>
            <a:spLocks noGrp="1"/>
          </p:cNvSpPr>
          <p:nvPr>
            <p:ph type="sldNum" sz="quarter" idx="12"/>
          </p:nvPr>
        </p:nvSpPr>
        <p:spPr/>
        <p:txBody>
          <a:bodyPr/>
          <a:lstStyle/>
          <a:p>
            <a:fld id="{782A4607-9936-4E24-98A0-335039E24A0B}" type="slidenum">
              <a:rPr lang="es-ES" smtClean="0"/>
              <a:pPr/>
              <a:t>69</a:t>
            </a:fld>
            <a:endParaRPr lang="es-ES"/>
          </a:p>
        </p:txBody>
      </p:sp>
      <p:sp>
        <p:nvSpPr>
          <p:cNvPr id="9" name="CuadroTexto 8">
            <a:extLst>
              <a:ext uri="{FF2B5EF4-FFF2-40B4-BE49-F238E27FC236}">
                <a16:creationId xmlns:a16="http://schemas.microsoft.com/office/drawing/2014/main" id="{203CDF4A-64F0-CFCC-D837-642CF3FBCF77}"/>
              </a:ext>
            </a:extLst>
          </p:cNvPr>
          <p:cNvSpPr txBox="1"/>
          <p:nvPr/>
        </p:nvSpPr>
        <p:spPr>
          <a:xfrm>
            <a:off x="2262281" y="2396443"/>
            <a:ext cx="4434780" cy="1015663"/>
          </a:xfrm>
          <a:prstGeom prst="rect">
            <a:avLst/>
          </a:prstGeom>
          <a:noFill/>
        </p:spPr>
        <p:txBody>
          <a:bodyPr wrap="square" rtlCol="0">
            <a:spAutoFit/>
          </a:bodyPr>
          <a:lstStyle/>
          <a:p>
            <a:r>
              <a:rPr lang="es-ES" sz="6000" b="1" dirty="0">
                <a:solidFill>
                  <a:schemeClr val="accent6">
                    <a:lumMod val="60000"/>
                    <a:lumOff val="40000"/>
                  </a:schemeClr>
                </a:solidFill>
              </a:rPr>
              <a:t>HANDS ON</a:t>
            </a:r>
          </a:p>
        </p:txBody>
      </p:sp>
    </p:spTree>
    <p:extLst>
      <p:ext uri="{BB962C8B-B14F-4D97-AF65-F5344CB8AC3E}">
        <p14:creationId xmlns:p14="http://schemas.microsoft.com/office/powerpoint/2010/main" val="9317804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DA3DB01-65EE-665B-4AFA-2E596764BF7C}"/>
              </a:ext>
            </a:extLst>
          </p:cNvPr>
          <p:cNvSpPr>
            <a:spLocks noGrp="1"/>
          </p:cNvSpPr>
          <p:nvPr>
            <p:ph type="title"/>
          </p:nvPr>
        </p:nvSpPr>
        <p:spPr/>
        <p:txBody>
          <a:bodyPr/>
          <a:lstStyle/>
          <a:p>
            <a:r>
              <a:rPr lang="es-ES" dirty="0"/>
              <a:t>Crop Image</a:t>
            </a:r>
          </a:p>
        </p:txBody>
      </p:sp>
      <p:sp>
        <p:nvSpPr>
          <p:cNvPr id="3" name="Marcador de fecha 2">
            <a:extLst>
              <a:ext uri="{FF2B5EF4-FFF2-40B4-BE49-F238E27FC236}">
                <a16:creationId xmlns:a16="http://schemas.microsoft.com/office/drawing/2014/main" id="{292BC905-ED7A-702B-2D8E-C39ABEED0BA9}"/>
              </a:ext>
            </a:extLst>
          </p:cNvPr>
          <p:cNvSpPr>
            <a:spLocks noGrp="1"/>
          </p:cNvSpPr>
          <p:nvPr>
            <p:ph type="dt" sz="half" idx="10"/>
          </p:nvPr>
        </p:nvSpPr>
        <p:spPr/>
        <p:txBody>
          <a:bodyPr/>
          <a:lstStyle/>
          <a:p>
            <a:r>
              <a:rPr lang="es-ES"/>
              <a:t>Nombre del profesor</a:t>
            </a:r>
            <a:endParaRPr lang="es-ES" dirty="0"/>
          </a:p>
        </p:txBody>
      </p:sp>
      <p:sp>
        <p:nvSpPr>
          <p:cNvPr id="4" name="Marcador de número de diapositiva 3">
            <a:extLst>
              <a:ext uri="{FF2B5EF4-FFF2-40B4-BE49-F238E27FC236}">
                <a16:creationId xmlns:a16="http://schemas.microsoft.com/office/drawing/2014/main" id="{2952DF22-C6C9-2D2E-9932-8A429F9041F3}"/>
              </a:ext>
            </a:extLst>
          </p:cNvPr>
          <p:cNvSpPr>
            <a:spLocks noGrp="1"/>
          </p:cNvSpPr>
          <p:nvPr>
            <p:ph type="sldNum" sz="quarter" idx="12"/>
          </p:nvPr>
        </p:nvSpPr>
        <p:spPr/>
        <p:txBody>
          <a:bodyPr/>
          <a:lstStyle/>
          <a:p>
            <a:fld id="{782A4607-9936-4E24-98A0-335039E24A0B}" type="slidenum">
              <a:rPr lang="es-ES" smtClean="0"/>
              <a:pPr/>
              <a:t>7</a:t>
            </a:fld>
            <a:endParaRPr lang="es-ES"/>
          </a:p>
        </p:txBody>
      </p:sp>
      <p:sp>
        <p:nvSpPr>
          <p:cNvPr id="5" name="Marcador de texto 4">
            <a:extLst>
              <a:ext uri="{FF2B5EF4-FFF2-40B4-BE49-F238E27FC236}">
                <a16:creationId xmlns:a16="http://schemas.microsoft.com/office/drawing/2014/main" id="{35134CC6-3FDA-2A43-3022-86B5DEBF4895}"/>
              </a:ext>
            </a:extLst>
          </p:cNvPr>
          <p:cNvSpPr>
            <a:spLocks noGrp="1"/>
          </p:cNvSpPr>
          <p:nvPr>
            <p:ph type="body" sz="quarter" idx="13"/>
          </p:nvPr>
        </p:nvSpPr>
        <p:spPr>
          <a:xfrm>
            <a:off x="132141" y="1127727"/>
            <a:ext cx="8879716" cy="357703"/>
          </a:xfrm>
        </p:spPr>
        <p:txBody>
          <a:bodyPr/>
          <a:lstStyle/>
          <a:p>
            <a:endParaRPr lang="es-ES" dirty="0"/>
          </a:p>
          <a:p>
            <a:r>
              <a:rPr lang="es-ES" dirty="0"/>
              <a:t>Slicing NumPy Arrays</a:t>
            </a:r>
          </a:p>
          <a:p>
            <a:endParaRPr lang="es-ES" dirty="0"/>
          </a:p>
        </p:txBody>
      </p:sp>
      <p:sp>
        <p:nvSpPr>
          <p:cNvPr id="6" name="CuadroTexto 5">
            <a:extLst>
              <a:ext uri="{FF2B5EF4-FFF2-40B4-BE49-F238E27FC236}">
                <a16:creationId xmlns:a16="http://schemas.microsoft.com/office/drawing/2014/main" id="{56A6552A-012B-0D76-C868-FC9BC8F9C0AC}"/>
              </a:ext>
            </a:extLst>
          </p:cNvPr>
          <p:cNvSpPr txBox="1"/>
          <p:nvPr/>
        </p:nvSpPr>
        <p:spPr>
          <a:xfrm>
            <a:off x="132141" y="1632034"/>
            <a:ext cx="8646495" cy="1477328"/>
          </a:xfrm>
          <a:prstGeom prst="rect">
            <a:avLst/>
          </a:prstGeom>
          <a:noFill/>
        </p:spPr>
        <p:txBody>
          <a:bodyPr wrap="square" rtlCol="0">
            <a:spAutoFit/>
          </a:bodyPr>
          <a:lstStyle/>
          <a:p>
            <a:r>
              <a:rPr lang="es-ES" dirty="0"/>
              <a:t>Two dimensional array</a:t>
            </a:r>
          </a:p>
          <a:p>
            <a:endParaRPr lang="es-ES" dirty="0"/>
          </a:p>
          <a:p>
            <a:r>
              <a:rPr lang="en-US" dirty="0"/>
              <a:t>To get a single element from a 2 dimensional array, I have to provide two indexes.</a:t>
            </a:r>
            <a:endParaRPr lang="es-ES" dirty="0"/>
          </a:p>
          <a:p>
            <a:endParaRPr lang="es-ES" dirty="0"/>
          </a:p>
          <a:p>
            <a:endParaRPr lang="es-ES" dirty="0"/>
          </a:p>
        </p:txBody>
      </p:sp>
      <p:pic>
        <p:nvPicPr>
          <p:cNvPr id="8" name="Imagen 7">
            <a:extLst>
              <a:ext uri="{FF2B5EF4-FFF2-40B4-BE49-F238E27FC236}">
                <a16:creationId xmlns:a16="http://schemas.microsoft.com/office/drawing/2014/main" id="{69EA9576-47C5-F2F8-D8F6-3E9944EFBCFF}"/>
              </a:ext>
            </a:extLst>
          </p:cNvPr>
          <p:cNvPicPr>
            <a:picLocks noChangeAspect="1"/>
          </p:cNvPicPr>
          <p:nvPr/>
        </p:nvPicPr>
        <p:blipFill>
          <a:blip r:embed="rId2"/>
          <a:stretch>
            <a:fillRect/>
          </a:stretch>
        </p:blipFill>
        <p:spPr>
          <a:xfrm>
            <a:off x="1991570" y="2493181"/>
            <a:ext cx="3491170" cy="1443511"/>
          </a:xfrm>
          <a:prstGeom prst="rect">
            <a:avLst/>
          </a:prstGeom>
        </p:spPr>
      </p:pic>
      <p:sp>
        <p:nvSpPr>
          <p:cNvPr id="12" name="CuadroTexto 11">
            <a:extLst>
              <a:ext uri="{FF2B5EF4-FFF2-40B4-BE49-F238E27FC236}">
                <a16:creationId xmlns:a16="http://schemas.microsoft.com/office/drawing/2014/main" id="{ECDD240E-739A-E219-E38A-DC0E644775C4}"/>
              </a:ext>
            </a:extLst>
          </p:cNvPr>
          <p:cNvSpPr txBox="1"/>
          <p:nvPr/>
        </p:nvSpPr>
        <p:spPr>
          <a:xfrm>
            <a:off x="251520" y="4164050"/>
            <a:ext cx="8272555" cy="646331"/>
          </a:xfrm>
          <a:prstGeom prst="rect">
            <a:avLst/>
          </a:prstGeom>
          <a:noFill/>
        </p:spPr>
        <p:txBody>
          <a:bodyPr wrap="square">
            <a:spAutoFit/>
          </a:bodyPr>
          <a:lstStyle/>
          <a:p>
            <a:r>
              <a:rPr lang="en-US" b="0" i="0" dirty="0">
                <a:solidFill>
                  <a:srgbClr val="242424"/>
                </a:solidFill>
                <a:effectLst/>
                <a:latin typeface="Arial" panose="020B0604020202020204" pitchFamily="34" charset="0"/>
                <a:cs typeface="Arial" panose="020B0604020202020204" pitchFamily="34" charset="0"/>
              </a:rPr>
              <a:t>To get for example the number 5 from this array, you would have to index the array with the first and then the second index.</a:t>
            </a:r>
            <a:endParaRPr lang="es-ES" dirty="0">
              <a:latin typeface="Arial" panose="020B0604020202020204" pitchFamily="34" charset="0"/>
              <a:cs typeface="Arial" panose="020B0604020202020204" pitchFamily="34" charset="0"/>
            </a:endParaRPr>
          </a:p>
        </p:txBody>
      </p:sp>
      <p:pic>
        <p:nvPicPr>
          <p:cNvPr id="14" name="Imagen 13">
            <a:extLst>
              <a:ext uri="{FF2B5EF4-FFF2-40B4-BE49-F238E27FC236}">
                <a16:creationId xmlns:a16="http://schemas.microsoft.com/office/drawing/2014/main" id="{31848ADC-3B1B-FC17-6D15-5F737353AD01}"/>
              </a:ext>
            </a:extLst>
          </p:cNvPr>
          <p:cNvPicPr>
            <a:picLocks noChangeAspect="1"/>
          </p:cNvPicPr>
          <p:nvPr/>
        </p:nvPicPr>
        <p:blipFill>
          <a:blip r:embed="rId3"/>
          <a:stretch>
            <a:fillRect/>
          </a:stretch>
        </p:blipFill>
        <p:spPr>
          <a:xfrm>
            <a:off x="946739" y="5037739"/>
            <a:ext cx="3491170" cy="1413210"/>
          </a:xfrm>
          <a:prstGeom prst="rect">
            <a:avLst/>
          </a:prstGeom>
        </p:spPr>
      </p:pic>
      <p:pic>
        <p:nvPicPr>
          <p:cNvPr id="16" name="Imagen 15">
            <a:extLst>
              <a:ext uri="{FF2B5EF4-FFF2-40B4-BE49-F238E27FC236}">
                <a16:creationId xmlns:a16="http://schemas.microsoft.com/office/drawing/2014/main" id="{479F8F1D-5667-2CA3-63A3-8AAACA96B839}"/>
              </a:ext>
            </a:extLst>
          </p:cNvPr>
          <p:cNvPicPr>
            <a:picLocks noChangeAspect="1"/>
          </p:cNvPicPr>
          <p:nvPr/>
        </p:nvPicPr>
        <p:blipFill>
          <a:blip r:embed="rId4"/>
          <a:stretch>
            <a:fillRect/>
          </a:stretch>
        </p:blipFill>
        <p:spPr>
          <a:xfrm>
            <a:off x="4799685" y="5171794"/>
            <a:ext cx="3207902" cy="1145099"/>
          </a:xfrm>
          <a:prstGeom prst="rect">
            <a:avLst/>
          </a:prstGeom>
        </p:spPr>
      </p:pic>
    </p:spTree>
    <p:extLst>
      <p:ext uri="{BB962C8B-B14F-4D97-AF65-F5344CB8AC3E}">
        <p14:creationId xmlns:p14="http://schemas.microsoft.com/office/powerpoint/2010/main" val="409705759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204244D-A94C-9AF1-E52D-B19C154FD3F3}"/>
              </a:ext>
            </a:extLst>
          </p:cNvPr>
          <p:cNvSpPr>
            <a:spLocks noGrp="1"/>
          </p:cNvSpPr>
          <p:nvPr>
            <p:ph type="title"/>
          </p:nvPr>
        </p:nvSpPr>
        <p:spPr/>
        <p:txBody>
          <a:bodyPr/>
          <a:lstStyle/>
          <a:p>
            <a:r>
              <a:rPr lang="es-ES" dirty="0"/>
              <a:t>Image gradients</a:t>
            </a:r>
          </a:p>
        </p:txBody>
      </p:sp>
      <p:sp>
        <p:nvSpPr>
          <p:cNvPr id="3" name="Marcador de fecha 2">
            <a:extLst>
              <a:ext uri="{FF2B5EF4-FFF2-40B4-BE49-F238E27FC236}">
                <a16:creationId xmlns:a16="http://schemas.microsoft.com/office/drawing/2014/main" id="{B1F8723C-5C28-5167-D897-6226027EF24C}"/>
              </a:ext>
            </a:extLst>
          </p:cNvPr>
          <p:cNvSpPr>
            <a:spLocks noGrp="1"/>
          </p:cNvSpPr>
          <p:nvPr>
            <p:ph type="dt" sz="half" idx="10"/>
          </p:nvPr>
        </p:nvSpPr>
        <p:spPr/>
        <p:txBody>
          <a:bodyPr/>
          <a:lstStyle/>
          <a:p>
            <a:r>
              <a:rPr lang="es-ES"/>
              <a:t>Nombre del profesor</a:t>
            </a:r>
            <a:endParaRPr lang="es-ES" dirty="0"/>
          </a:p>
        </p:txBody>
      </p:sp>
      <p:sp>
        <p:nvSpPr>
          <p:cNvPr id="4" name="Marcador de número de diapositiva 3">
            <a:extLst>
              <a:ext uri="{FF2B5EF4-FFF2-40B4-BE49-F238E27FC236}">
                <a16:creationId xmlns:a16="http://schemas.microsoft.com/office/drawing/2014/main" id="{3BF97461-F04A-6E66-0416-3268B1F51465}"/>
              </a:ext>
            </a:extLst>
          </p:cNvPr>
          <p:cNvSpPr>
            <a:spLocks noGrp="1"/>
          </p:cNvSpPr>
          <p:nvPr>
            <p:ph type="sldNum" sz="quarter" idx="12"/>
          </p:nvPr>
        </p:nvSpPr>
        <p:spPr/>
        <p:txBody>
          <a:bodyPr/>
          <a:lstStyle/>
          <a:p>
            <a:fld id="{782A4607-9936-4E24-98A0-335039E24A0B}" type="slidenum">
              <a:rPr lang="es-ES" smtClean="0"/>
              <a:pPr/>
              <a:t>70</a:t>
            </a:fld>
            <a:endParaRPr lang="es-ES"/>
          </a:p>
        </p:txBody>
      </p:sp>
      <p:pic>
        <p:nvPicPr>
          <p:cNvPr id="1026" name="Picture 2">
            <a:extLst>
              <a:ext uri="{FF2B5EF4-FFF2-40B4-BE49-F238E27FC236}">
                <a16:creationId xmlns:a16="http://schemas.microsoft.com/office/drawing/2014/main" id="{28890054-8565-20FA-8054-77DF5E70F8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38250" y="1285875"/>
            <a:ext cx="6667500" cy="4286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213666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41B700B-F1BD-D5C8-C125-1D4EC4BEAB81}"/>
              </a:ext>
            </a:extLst>
          </p:cNvPr>
          <p:cNvSpPr>
            <a:spLocks noGrp="1"/>
          </p:cNvSpPr>
          <p:nvPr>
            <p:ph type="title"/>
          </p:nvPr>
        </p:nvSpPr>
        <p:spPr/>
        <p:txBody>
          <a:bodyPr/>
          <a:lstStyle/>
          <a:p>
            <a:r>
              <a:rPr lang="es-ES" dirty="0"/>
              <a:t>Image Gradients: Learning Objectives</a:t>
            </a:r>
          </a:p>
        </p:txBody>
      </p:sp>
      <p:sp>
        <p:nvSpPr>
          <p:cNvPr id="3" name="Marcador de fecha 2">
            <a:extLst>
              <a:ext uri="{FF2B5EF4-FFF2-40B4-BE49-F238E27FC236}">
                <a16:creationId xmlns:a16="http://schemas.microsoft.com/office/drawing/2014/main" id="{B1832FCD-9CDE-386B-4048-2D0CE4A43F6A}"/>
              </a:ext>
            </a:extLst>
          </p:cNvPr>
          <p:cNvSpPr>
            <a:spLocks noGrp="1"/>
          </p:cNvSpPr>
          <p:nvPr>
            <p:ph type="dt" sz="half" idx="10"/>
          </p:nvPr>
        </p:nvSpPr>
        <p:spPr/>
        <p:txBody>
          <a:bodyPr/>
          <a:lstStyle/>
          <a:p>
            <a:r>
              <a:rPr lang="es-ES"/>
              <a:t>Nombre del profesor</a:t>
            </a:r>
            <a:endParaRPr lang="es-ES" dirty="0"/>
          </a:p>
        </p:txBody>
      </p:sp>
      <p:sp>
        <p:nvSpPr>
          <p:cNvPr id="4" name="Marcador de número de diapositiva 3">
            <a:extLst>
              <a:ext uri="{FF2B5EF4-FFF2-40B4-BE49-F238E27FC236}">
                <a16:creationId xmlns:a16="http://schemas.microsoft.com/office/drawing/2014/main" id="{A897F36F-3F0E-AEC1-8304-59130FF25425}"/>
              </a:ext>
            </a:extLst>
          </p:cNvPr>
          <p:cNvSpPr>
            <a:spLocks noGrp="1"/>
          </p:cNvSpPr>
          <p:nvPr>
            <p:ph type="sldNum" sz="quarter" idx="12"/>
          </p:nvPr>
        </p:nvSpPr>
        <p:spPr/>
        <p:txBody>
          <a:bodyPr/>
          <a:lstStyle/>
          <a:p>
            <a:fld id="{782A4607-9936-4E24-98A0-335039E24A0B}" type="slidenum">
              <a:rPr lang="es-ES" smtClean="0"/>
              <a:pPr/>
              <a:t>71</a:t>
            </a:fld>
            <a:endParaRPr lang="es-ES"/>
          </a:p>
        </p:txBody>
      </p:sp>
      <p:sp>
        <p:nvSpPr>
          <p:cNvPr id="6" name="CuadroTexto 5">
            <a:extLst>
              <a:ext uri="{FF2B5EF4-FFF2-40B4-BE49-F238E27FC236}">
                <a16:creationId xmlns:a16="http://schemas.microsoft.com/office/drawing/2014/main" id="{5C6F3598-341F-4FFC-7FC5-202A5A744FF1}"/>
              </a:ext>
            </a:extLst>
          </p:cNvPr>
          <p:cNvSpPr txBox="1"/>
          <p:nvPr/>
        </p:nvSpPr>
        <p:spPr>
          <a:xfrm>
            <a:off x="321880" y="1683415"/>
            <a:ext cx="8044870" cy="3046988"/>
          </a:xfrm>
          <a:prstGeom prst="rect">
            <a:avLst/>
          </a:prstGeom>
          <a:noFill/>
        </p:spPr>
        <p:txBody>
          <a:bodyPr wrap="square" rtlCol="0">
            <a:spAutoFit/>
          </a:bodyPr>
          <a:lstStyle/>
          <a:p>
            <a:pPr marL="285750" indent="-285750" algn="just">
              <a:buFont typeface="Arial" panose="020B0604020202020204" pitchFamily="34" charset="0"/>
              <a:buChar char="•"/>
            </a:pPr>
            <a:r>
              <a:rPr lang="en-US" sz="2400" dirty="0"/>
              <a:t>Understand the importance of image gradients in computer vision.</a:t>
            </a:r>
          </a:p>
          <a:p>
            <a:pPr marL="285750" indent="-285750" algn="just">
              <a:buFont typeface="Arial" panose="020B0604020202020204" pitchFamily="34" charset="0"/>
              <a:buChar char="•"/>
            </a:pPr>
            <a:endParaRPr lang="en-US" sz="2400" dirty="0"/>
          </a:p>
          <a:p>
            <a:pPr marL="285750" indent="-285750" algn="just">
              <a:buFont typeface="Arial" panose="020B0604020202020204" pitchFamily="34" charset="0"/>
              <a:buChar char="•"/>
            </a:pPr>
            <a:r>
              <a:rPr lang="en-US" sz="2400" dirty="0"/>
              <a:t>Learn how to compute gradients using Sobel and Scharr operators in OpenCV.</a:t>
            </a:r>
          </a:p>
          <a:p>
            <a:pPr marL="285750" indent="-285750" algn="just">
              <a:buFont typeface="Arial" panose="020B0604020202020204" pitchFamily="34" charset="0"/>
              <a:buChar char="•"/>
            </a:pPr>
            <a:endParaRPr lang="en-US" sz="2400" dirty="0"/>
          </a:p>
          <a:p>
            <a:pPr marL="285750" indent="-285750" algn="just">
              <a:buFont typeface="Arial" panose="020B0604020202020204" pitchFamily="34" charset="0"/>
              <a:buChar char="•"/>
            </a:pPr>
            <a:r>
              <a:rPr lang="en-US" sz="2400" dirty="0"/>
              <a:t>Explore practical applications of gradients for edge detection and feature extraction.</a:t>
            </a:r>
            <a:endParaRPr lang="es-ES" sz="2400" dirty="0"/>
          </a:p>
        </p:txBody>
      </p:sp>
    </p:spTree>
    <p:extLst>
      <p:ext uri="{BB962C8B-B14F-4D97-AF65-F5344CB8AC3E}">
        <p14:creationId xmlns:p14="http://schemas.microsoft.com/office/powerpoint/2010/main" val="329285912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77F7FCA-648D-D9A2-B347-EB96C372BE2F}"/>
              </a:ext>
            </a:extLst>
          </p:cNvPr>
          <p:cNvSpPr>
            <a:spLocks noGrp="1"/>
          </p:cNvSpPr>
          <p:nvPr>
            <p:ph type="title"/>
          </p:nvPr>
        </p:nvSpPr>
        <p:spPr/>
        <p:txBody>
          <a:bodyPr/>
          <a:lstStyle/>
          <a:p>
            <a:r>
              <a:rPr lang="es-ES" dirty="0"/>
              <a:t>What Are Image Gradients?</a:t>
            </a:r>
          </a:p>
        </p:txBody>
      </p:sp>
      <p:sp>
        <p:nvSpPr>
          <p:cNvPr id="3" name="Marcador de fecha 2">
            <a:extLst>
              <a:ext uri="{FF2B5EF4-FFF2-40B4-BE49-F238E27FC236}">
                <a16:creationId xmlns:a16="http://schemas.microsoft.com/office/drawing/2014/main" id="{0EC91FFC-0466-9B4A-6091-3324E68C6805}"/>
              </a:ext>
            </a:extLst>
          </p:cNvPr>
          <p:cNvSpPr>
            <a:spLocks noGrp="1"/>
          </p:cNvSpPr>
          <p:nvPr>
            <p:ph type="dt" sz="half" idx="10"/>
          </p:nvPr>
        </p:nvSpPr>
        <p:spPr/>
        <p:txBody>
          <a:bodyPr/>
          <a:lstStyle/>
          <a:p>
            <a:r>
              <a:rPr lang="es-ES"/>
              <a:t>Nombre del profesor</a:t>
            </a:r>
            <a:endParaRPr lang="es-ES" dirty="0"/>
          </a:p>
        </p:txBody>
      </p:sp>
      <p:sp>
        <p:nvSpPr>
          <p:cNvPr id="4" name="Marcador de número de diapositiva 3">
            <a:extLst>
              <a:ext uri="{FF2B5EF4-FFF2-40B4-BE49-F238E27FC236}">
                <a16:creationId xmlns:a16="http://schemas.microsoft.com/office/drawing/2014/main" id="{ABB1B588-FE91-F450-45AB-FE2FE930C731}"/>
              </a:ext>
            </a:extLst>
          </p:cNvPr>
          <p:cNvSpPr>
            <a:spLocks noGrp="1"/>
          </p:cNvSpPr>
          <p:nvPr>
            <p:ph type="sldNum" sz="quarter" idx="12"/>
          </p:nvPr>
        </p:nvSpPr>
        <p:spPr/>
        <p:txBody>
          <a:bodyPr/>
          <a:lstStyle/>
          <a:p>
            <a:fld id="{782A4607-9936-4E24-98A0-335039E24A0B}" type="slidenum">
              <a:rPr lang="es-ES" smtClean="0"/>
              <a:pPr/>
              <a:t>72</a:t>
            </a:fld>
            <a:endParaRPr lang="es-ES"/>
          </a:p>
        </p:txBody>
      </p:sp>
      <p:sp>
        <p:nvSpPr>
          <p:cNvPr id="6" name="CuadroTexto 5">
            <a:extLst>
              <a:ext uri="{FF2B5EF4-FFF2-40B4-BE49-F238E27FC236}">
                <a16:creationId xmlns:a16="http://schemas.microsoft.com/office/drawing/2014/main" id="{EA1A557A-D92E-CBD4-5828-962D8D0B1B9F}"/>
              </a:ext>
            </a:extLst>
          </p:cNvPr>
          <p:cNvSpPr txBox="1"/>
          <p:nvPr/>
        </p:nvSpPr>
        <p:spPr>
          <a:xfrm>
            <a:off x="321880" y="1531625"/>
            <a:ext cx="8348450" cy="3785652"/>
          </a:xfrm>
          <a:prstGeom prst="rect">
            <a:avLst/>
          </a:prstGeom>
          <a:noFill/>
        </p:spPr>
        <p:txBody>
          <a:bodyPr wrap="square" rtlCol="0">
            <a:spAutoFit/>
          </a:bodyPr>
          <a:lstStyle/>
          <a:p>
            <a:pPr marL="285750" indent="-285750">
              <a:buFont typeface="Arial" panose="020B0604020202020204" pitchFamily="34" charset="0"/>
              <a:buChar char="•"/>
            </a:pPr>
            <a:r>
              <a:rPr lang="en-US" sz="2400" dirty="0"/>
              <a:t>Definition:</a:t>
            </a:r>
          </a:p>
          <a:p>
            <a:pPr algn="just"/>
            <a:r>
              <a:rPr lang="en-US" sz="2400" dirty="0"/>
              <a:t>Image gradients represent the intensity change of pixels in an image. They are critical for detecting edges, textures, and object boundaries.</a:t>
            </a:r>
          </a:p>
          <a:p>
            <a:endParaRPr lang="en-US" sz="2400" dirty="0"/>
          </a:p>
          <a:p>
            <a:pPr marL="285750" indent="-285750">
              <a:buFont typeface="Arial" panose="020B0604020202020204" pitchFamily="34" charset="0"/>
              <a:buChar char="•"/>
            </a:pPr>
            <a:r>
              <a:rPr lang="en-US" sz="2400" dirty="0"/>
              <a:t>Interpretation:</a:t>
            </a:r>
          </a:p>
          <a:p>
            <a:pPr algn="just"/>
            <a:r>
              <a:rPr lang="en-US" sz="2400" dirty="0"/>
              <a:t>A gradient is a vector with magnitude (strength of change) and direction (angle of change).</a:t>
            </a:r>
          </a:p>
          <a:p>
            <a:endParaRPr lang="en-US" sz="2400" dirty="0"/>
          </a:p>
          <a:p>
            <a:r>
              <a:rPr lang="en-US" sz="2400" dirty="0"/>
              <a:t>Computed in horizontal (x) and vertical (y) directions.</a:t>
            </a:r>
            <a:endParaRPr lang="es-ES" sz="2400" dirty="0"/>
          </a:p>
        </p:txBody>
      </p:sp>
    </p:spTree>
    <p:extLst>
      <p:ext uri="{BB962C8B-B14F-4D97-AF65-F5344CB8AC3E}">
        <p14:creationId xmlns:p14="http://schemas.microsoft.com/office/powerpoint/2010/main" val="330739455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9BEADA2-909E-AA07-2CBD-D1FD65F9C5DF}"/>
              </a:ext>
            </a:extLst>
          </p:cNvPr>
          <p:cNvSpPr>
            <a:spLocks noGrp="1"/>
          </p:cNvSpPr>
          <p:nvPr>
            <p:ph type="title"/>
          </p:nvPr>
        </p:nvSpPr>
        <p:spPr/>
        <p:txBody>
          <a:bodyPr/>
          <a:lstStyle/>
          <a:p>
            <a:pPr algn="l"/>
            <a:r>
              <a:rPr lang="en-US" b="1" i="0" dirty="0">
                <a:effectLst/>
                <a:latin typeface="ui-sans-serif"/>
              </a:rPr>
              <a:t>What is an Image Gradient?</a:t>
            </a:r>
          </a:p>
        </p:txBody>
      </p:sp>
      <p:sp>
        <p:nvSpPr>
          <p:cNvPr id="3" name="Marcador de fecha 2">
            <a:extLst>
              <a:ext uri="{FF2B5EF4-FFF2-40B4-BE49-F238E27FC236}">
                <a16:creationId xmlns:a16="http://schemas.microsoft.com/office/drawing/2014/main" id="{5D3E8B3D-7A97-5480-D0FD-52D99AF6C9A8}"/>
              </a:ext>
            </a:extLst>
          </p:cNvPr>
          <p:cNvSpPr>
            <a:spLocks noGrp="1"/>
          </p:cNvSpPr>
          <p:nvPr>
            <p:ph type="dt" sz="half" idx="10"/>
          </p:nvPr>
        </p:nvSpPr>
        <p:spPr/>
        <p:txBody>
          <a:bodyPr/>
          <a:lstStyle/>
          <a:p>
            <a:r>
              <a:rPr lang="es-ES"/>
              <a:t>Nombre del profesor</a:t>
            </a:r>
            <a:endParaRPr lang="es-ES" dirty="0"/>
          </a:p>
        </p:txBody>
      </p:sp>
      <p:sp>
        <p:nvSpPr>
          <p:cNvPr id="4" name="Marcador de número de diapositiva 3">
            <a:extLst>
              <a:ext uri="{FF2B5EF4-FFF2-40B4-BE49-F238E27FC236}">
                <a16:creationId xmlns:a16="http://schemas.microsoft.com/office/drawing/2014/main" id="{E17B54FB-8166-8A81-1B29-33B212048BFB}"/>
              </a:ext>
            </a:extLst>
          </p:cNvPr>
          <p:cNvSpPr>
            <a:spLocks noGrp="1"/>
          </p:cNvSpPr>
          <p:nvPr>
            <p:ph type="sldNum" sz="quarter" idx="12"/>
          </p:nvPr>
        </p:nvSpPr>
        <p:spPr/>
        <p:txBody>
          <a:bodyPr/>
          <a:lstStyle/>
          <a:p>
            <a:fld id="{782A4607-9936-4E24-98A0-335039E24A0B}" type="slidenum">
              <a:rPr lang="es-ES" smtClean="0"/>
              <a:pPr/>
              <a:t>73</a:t>
            </a:fld>
            <a:endParaRPr lang="es-ES"/>
          </a:p>
        </p:txBody>
      </p:sp>
      <p:sp>
        <p:nvSpPr>
          <p:cNvPr id="6" name="CuadroTexto 5">
            <a:extLst>
              <a:ext uri="{FF2B5EF4-FFF2-40B4-BE49-F238E27FC236}">
                <a16:creationId xmlns:a16="http://schemas.microsoft.com/office/drawing/2014/main" id="{3F3AF68E-EB25-10C2-DF12-6E9C01AD2979}"/>
              </a:ext>
            </a:extLst>
          </p:cNvPr>
          <p:cNvSpPr txBox="1"/>
          <p:nvPr/>
        </p:nvSpPr>
        <p:spPr>
          <a:xfrm>
            <a:off x="372555" y="1531625"/>
            <a:ext cx="8191125" cy="2677656"/>
          </a:xfrm>
          <a:prstGeom prst="rect">
            <a:avLst/>
          </a:prstGeom>
          <a:noFill/>
        </p:spPr>
        <p:txBody>
          <a:bodyPr wrap="square" rtlCol="0">
            <a:spAutoFit/>
          </a:bodyPr>
          <a:lstStyle/>
          <a:p>
            <a:r>
              <a:rPr lang="en-US" sz="2800" dirty="0"/>
              <a:t>A directional change in image intensity at each pixel position</a:t>
            </a:r>
          </a:p>
          <a:p>
            <a:endParaRPr lang="en-US" sz="2800" dirty="0"/>
          </a:p>
          <a:p>
            <a:pPr marL="285750" indent="-285750">
              <a:buFont typeface="Arial" panose="020B0604020202020204" pitchFamily="34" charset="0"/>
              <a:buChar char="•"/>
            </a:pPr>
            <a:r>
              <a:rPr lang="en-US" sz="2800" dirty="0"/>
              <a:t>Helps detect edges in images</a:t>
            </a:r>
          </a:p>
          <a:p>
            <a:pPr marL="285750" indent="-285750">
              <a:buFont typeface="Arial" panose="020B0604020202020204" pitchFamily="34" charset="0"/>
              <a:buChar char="•"/>
            </a:pPr>
            <a:r>
              <a:rPr lang="en-US" sz="2800" dirty="0"/>
              <a:t>Measures how quickly pixel values change</a:t>
            </a:r>
          </a:p>
          <a:p>
            <a:pPr marL="285750" indent="-285750">
              <a:buFont typeface="Arial" panose="020B0604020202020204" pitchFamily="34" charset="0"/>
              <a:buChar char="•"/>
            </a:pPr>
            <a:r>
              <a:rPr lang="en-US" sz="2800" dirty="0"/>
              <a:t>Essential for computer vision applications</a:t>
            </a:r>
            <a:endParaRPr lang="es-ES" sz="2800" dirty="0"/>
          </a:p>
        </p:txBody>
      </p:sp>
    </p:spTree>
    <p:extLst>
      <p:ext uri="{BB962C8B-B14F-4D97-AF65-F5344CB8AC3E}">
        <p14:creationId xmlns:p14="http://schemas.microsoft.com/office/powerpoint/2010/main" val="269403611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5A4029B-3278-84FC-6114-0DE0C7C7E940}"/>
              </a:ext>
            </a:extLst>
          </p:cNvPr>
          <p:cNvSpPr>
            <a:spLocks noGrp="1"/>
          </p:cNvSpPr>
          <p:nvPr>
            <p:ph type="title"/>
          </p:nvPr>
        </p:nvSpPr>
        <p:spPr/>
        <p:txBody>
          <a:bodyPr/>
          <a:lstStyle/>
          <a:p>
            <a:r>
              <a:rPr lang="en-US" b="1" i="0" dirty="0">
                <a:effectLst/>
                <a:latin typeface="ui-sans-serif"/>
              </a:rPr>
              <a:t>Image Gradient : </a:t>
            </a:r>
            <a:r>
              <a:rPr lang="es-ES" dirty="0"/>
              <a:t>The Basic Process</a:t>
            </a:r>
          </a:p>
        </p:txBody>
      </p:sp>
      <p:sp>
        <p:nvSpPr>
          <p:cNvPr id="3" name="Marcador de fecha 2">
            <a:extLst>
              <a:ext uri="{FF2B5EF4-FFF2-40B4-BE49-F238E27FC236}">
                <a16:creationId xmlns:a16="http://schemas.microsoft.com/office/drawing/2014/main" id="{41659C5E-8ED7-DEAC-E559-B2C22AFE4A36}"/>
              </a:ext>
            </a:extLst>
          </p:cNvPr>
          <p:cNvSpPr>
            <a:spLocks noGrp="1"/>
          </p:cNvSpPr>
          <p:nvPr>
            <p:ph type="dt" sz="half" idx="10"/>
          </p:nvPr>
        </p:nvSpPr>
        <p:spPr/>
        <p:txBody>
          <a:bodyPr/>
          <a:lstStyle/>
          <a:p>
            <a:r>
              <a:rPr lang="es-ES"/>
              <a:t>Nombre del profesor</a:t>
            </a:r>
            <a:endParaRPr lang="es-ES" dirty="0"/>
          </a:p>
        </p:txBody>
      </p:sp>
      <p:sp>
        <p:nvSpPr>
          <p:cNvPr id="4" name="Marcador de número de diapositiva 3">
            <a:extLst>
              <a:ext uri="{FF2B5EF4-FFF2-40B4-BE49-F238E27FC236}">
                <a16:creationId xmlns:a16="http://schemas.microsoft.com/office/drawing/2014/main" id="{81249708-4485-9BEC-96DD-94325BC00DDC}"/>
              </a:ext>
            </a:extLst>
          </p:cNvPr>
          <p:cNvSpPr>
            <a:spLocks noGrp="1"/>
          </p:cNvSpPr>
          <p:nvPr>
            <p:ph type="sldNum" sz="quarter" idx="12"/>
          </p:nvPr>
        </p:nvSpPr>
        <p:spPr/>
        <p:txBody>
          <a:bodyPr/>
          <a:lstStyle/>
          <a:p>
            <a:fld id="{782A4607-9936-4E24-98A0-335039E24A0B}" type="slidenum">
              <a:rPr lang="es-ES" smtClean="0"/>
              <a:pPr/>
              <a:t>74</a:t>
            </a:fld>
            <a:endParaRPr lang="es-ES"/>
          </a:p>
        </p:txBody>
      </p:sp>
      <p:sp>
        <p:nvSpPr>
          <p:cNvPr id="6" name="CuadroTexto 5">
            <a:extLst>
              <a:ext uri="{FF2B5EF4-FFF2-40B4-BE49-F238E27FC236}">
                <a16:creationId xmlns:a16="http://schemas.microsoft.com/office/drawing/2014/main" id="{B9706FFE-C446-D09E-B7AF-694E5ED51F2B}"/>
              </a:ext>
            </a:extLst>
          </p:cNvPr>
          <p:cNvSpPr txBox="1"/>
          <p:nvPr/>
        </p:nvSpPr>
        <p:spPr>
          <a:xfrm>
            <a:off x="240033" y="1288352"/>
            <a:ext cx="8709626" cy="3108543"/>
          </a:xfrm>
          <a:prstGeom prst="rect">
            <a:avLst/>
          </a:prstGeom>
          <a:noFill/>
        </p:spPr>
        <p:txBody>
          <a:bodyPr wrap="square" rtlCol="0">
            <a:spAutoFit/>
          </a:bodyPr>
          <a:lstStyle/>
          <a:p>
            <a:r>
              <a:rPr lang="en-US" sz="2800" dirty="0"/>
              <a:t>Computing gradients involves looking at neighboring pixels</a:t>
            </a:r>
          </a:p>
          <a:p>
            <a:endParaRPr lang="en-US" sz="2800" dirty="0"/>
          </a:p>
          <a:p>
            <a:r>
              <a:rPr lang="en-US" sz="2800" dirty="0"/>
              <a:t>• Examine 3x3 pixel neighborhoods</a:t>
            </a:r>
          </a:p>
          <a:p>
            <a:r>
              <a:rPr lang="en-US" sz="2800" dirty="0"/>
              <a:t>• Calculate changes in x and y directions</a:t>
            </a:r>
          </a:p>
          <a:p>
            <a:r>
              <a:rPr lang="en-US" sz="2800" dirty="0"/>
              <a:t>• Consider intensity differences between adjacent pixels</a:t>
            </a:r>
            <a:endParaRPr lang="es-ES" sz="2800" dirty="0"/>
          </a:p>
        </p:txBody>
      </p:sp>
      <p:pic>
        <p:nvPicPr>
          <p:cNvPr id="9" name="Imagen 8">
            <a:extLst>
              <a:ext uri="{FF2B5EF4-FFF2-40B4-BE49-F238E27FC236}">
                <a16:creationId xmlns:a16="http://schemas.microsoft.com/office/drawing/2014/main" id="{A7845D9B-C799-A28C-D398-5940F85E0517}"/>
              </a:ext>
            </a:extLst>
          </p:cNvPr>
          <p:cNvPicPr>
            <a:picLocks noChangeAspect="1"/>
          </p:cNvPicPr>
          <p:nvPr/>
        </p:nvPicPr>
        <p:blipFill>
          <a:blip r:embed="rId2"/>
          <a:stretch>
            <a:fillRect/>
          </a:stretch>
        </p:blipFill>
        <p:spPr>
          <a:xfrm>
            <a:off x="3054100" y="4230468"/>
            <a:ext cx="2257853" cy="2566352"/>
          </a:xfrm>
          <a:prstGeom prst="rect">
            <a:avLst/>
          </a:prstGeom>
        </p:spPr>
      </p:pic>
    </p:spTree>
    <p:extLst>
      <p:ext uri="{BB962C8B-B14F-4D97-AF65-F5344CB8AC3E}">
        <p14:creationId xmlns:p14="http://schemas.microsoft.com/office/powerpoint/2010/main" val="232533701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A2AC3C5-021A-2380-8E7F-28C7926B2F79}"/>
              </a:ext>
            </a:extLst>
          </p:cNvPr>
          <p:cNvSpPr>
            <a:spLocks noGrp="1"/>
          </p:cNvSpPr>
          <p:nvPr>
            <p:ph type="title"/>
          </p:nvPr>
        </p:nvSpPr>
        <p:spPr/>
        <p:txBody>
          <a:bodyPr/>
          <a:lstStyle/>
          <a:p>
            <a:r>
              <a:rPr lang="en-US" b="1" i="0" dirty="0">
                <a:effectLst/>
                <a:latin typeface="ui-sans-serif"/>
              </a:rPr>
              <a:t>Image Gradient : </a:t>
            </a:r>
            <a:r>
              <a:rPr lang="es-ES" dirty="0"/>
              <a:t>Gradient Components</a:t>
            </a:r>
          </a:p>
        </p:txBody>
      </p:sp>
      <p:sp>
        <p:nvSpPr>
          <p:cNvPr id="3" name="Marcador de fecha 2">
            <a:extLst>
              <a:ext uri="{FF2B5EF4-FFF2-40B4-BE49-F238E27FC236}">
                <a16:creationId xmlns:a16="http://schemas.microsoft.com/office/drawing/2014/main" id="{68A9B004-F5A2-F959-9844-0602AA88A1B6}"/>
              </a:ext>
            </a:extLst>
          </p:cNvPr>
          <p:cNvSpPr>
            <a:spLocks noGrp="1"/>
          </p:cNvSpPr>
          <p:nvPr>
            <p:ph type="dt" sz="half" idx="10"/>
          </p:nvPr>
        </p:nvSpPr>
        <p:spPr/>
        <p:txBody>
          <a:bodyPr/>
          <a:lstStyle/>
          <a:p>
            <a:r>
              <a:rPr lang="es-ES"/>
              <a:t>Nombre del profesor</a:t>
            </a:r>
            <a:endParaRPr lang="es-ES" dirty="0"/>
          </a:p>
        </p:txBody>
      </p:sp>
      <p:sp>
        <p:nvSpPr>
          <p:cNvPr id="4" name="Marcador de número de diapositiva 3">
            <a:extLst>
              <a:ext uri="{FF2B5EF4-FFF2-40B4-BE49-F238E27FC236}">
                <a16:creationId xmlns:a16="http://schemas.microsoft.com/office/drawing/2014/main" id="{4CF71985-EA6E-CCBA-6095-49A73722F601}"/>
              </a:ext>
            </a:extLst>
          </p:cNvPr>
          <p:cNvSpPr>
            <a:spLocks noGrp="1"/>
          </p:cNvSpPr>
          <p:nvPr>
            <p:ph type="sldNum" sz="quarter" idx="12"/>
          </p:nvPr>
        </p:nvSpPr>
        <p:spPr/>
        <p:txBody>
          <a:bodyPr/>
          <a:lstStyle/>
          <a:p>
            <a:fld id="{782A4607-9936-4E24-98A0-335039E24A0B}" type="slidenum">
              <a:rPr lang="es-ES" smtClean="0"/>
              <a:pPr/>
              <a:t>75</a:t>
            </a:fld>
            <a:endParaRPr lang="es-ES"/>
          </a:p>
        </p:txBody>
      </p:sp>
      <p:sp>
        <p:nvSpPr>
          <p:cNvPr id="6" name="CuadroTexto 5">
            <a:extLst>
              <a:ext uri="{FF2B5EF4-FFF2-40B4-BE49-F238E27FC236}">
                <a16:creationId xmlns:a16="http://schemas.microsoft.com/office/drawing/2014/main" id="{D00FBBD9-A125-137B-6FEC-8D03DDF59D99}"/>
              </a:ext>
            </a:extLst>
          </p:cNvPr>
          <p:cNvSpPr txBox="1"/>
          <p:nvPr/>
        </p:nvSpPr>
        <p:spPr>
          <a:xfrm>
            <a:off x="321880" y="1607520"/>
            <a:ext cx="8272555" cy="2677656"/>
          </a:xfrm>
          <a:prstGeom prst="rect">
            <a:avLst/>
          </a:prstGeom>
          <a:noFill/>
        </p:spPr>
        <p:txBody>
          <a:bodyPr wrap="square" rtlCol="0">
            <a:spAutoFit/>
          </a:bodyPr>
          <a:lstStyle/>
          <a:p>
            <a:pPr algn="just"/>
            <a:r>
              <a:rPr lang="en-US" sz="2800" dirty="0"/>
              <a:t>We calculate two main components:</a:t>
            </a:r>
          </a:p>
          <a:p>
            <a:pPr algn="just"/>
            <a:endParaRPr lang="en-US" sz="2800" dirty="0"/>
          </a:p>
          <a:p>
            <a:pPr algn="just"/>
            <a:r>
              <a:rPr lang="en-US" sz="2800" dirty="0"/>
              <a:t>• Gx: Horizontal change (east-west pixels)</a:t>
            </a:r>
          </a:p>
          <a:p>
            <a:pPr algn="just"/>
            <a:r>
              <a:rPr lang="en-US" sz="2800" dirty="0"/>
              <a:t>• Gy: Vertical change (north-south pixels)</a:t>
            </a:r>
          </a:p>
          <a:p>
            <a:pPr algn="just"/>
            <a:r>
              <a:rPr lang="en-US" sz="2800" dirty="0"/>
              <a:t>• Together they tell us the direction and strength of the change</a:t>
            </a:r>
            <a:endParaRPr lang="es-ES" sz="2800" dirty="0"/>
          </a:p>
        </p:txBody>
      </p:sp>
      <p:pic>
        <p:nvPicPr>
          <p:cNvPr id="8" name="Imagen 7">
            <a:extLst>
              <a:ext uri="{FF2B5EF4-FFF2-40B4-BE49-F238E27FC236}">
                <a16:creationId xmlns:a16="http://schemas.microsoft.com/office/drawing/2014/main" id="{BF6E59A3-F08D-6BA3-E05D-02BD386EC9D9}"/>
              </a:ext>
            </a:extLst>
          </p:cNvPr>
          <p:cNvPicPr>
            <a:picLocks noChangeAspect="1"/>
          </p:cNvPicPr>
          <p:nvPr/>
        </p:nvPicPr>
        <p:blipFill>
          <a:blip r:embed="rId2"/>
          <a:stretch>
            <a:fillRect/>
          </a:stretch>
        </p:blipFill>
        <p:spPr>
          <a:xfrm>
            <a:off x="2863549" y="4188450"/>
            <a:ext cx="2451214" cy="2442365"/>
          </a:xfrm>
          <a:prstGeom prst="rect">
            <a:avLst/>
          </a:prstGeom>
        </p:spPr>
      </p:pic>
      <p:pic>
        <p:nvPicPr>
          <p:cNvPr id="10" name="Imagen 9">
            <a:extLst>
              <a:ext uri="{FF2B5EF4-FFF2-40B4-BE49-F238E27FC236}">
                <a16:creationId xmlns:a16="http://schemas.microsoft.com/office/drawing/2014/main" id="{C317C75C-E5D7-441A-AB32-E0CC0DA85431}"/>
              </a:ext>
            </a:extLst>
          </p:cNvPr>
          <p:cNvPicPr>
            <a:picLocks noChangeAspect="1"/>
          </p:cNvPicPr>
          <p:nvPr/>
        </p:nvPicPr>
        <p:blipFill>
          <a:blip r:embed="rId3"/>
          <a:stretch>
            <a:fillRect/>
          </a:stretch>
        </p:blipFill>
        <p:spPr>
          <a:xfrm>
            <a:off x="5810505" y="4094565"/>
            <a:ext cx="2451215" cy="2502549"/>
          </a:xfrm>
          <a:prstGeom prst="rect">
            <a:avLst/>
          </a:prstGeom>
        </p:spPr>
      </p:pic>
      <p:sp>
        <p:nvSpPr>
          <p:cNvPr id="12" name="CuadroTexto 11">
            <a:extLst>
              <a:ext uri="{FF2B5EF4-FFF2-40B4-BE49-F238E27FC236}">
                <a16:creationId xmlns:a16="http://schemas.microsoft.com/office/drawing/2014/main" id="{BA315089-4925-BBC7-BC7A-FAEBBCCA4958}"/>
              </a:ext>
            </a:extLst>
          </p:cNvPr>
          <p:cNvSpPr txBox="1"/>
          <p:nvPr/>
        </p:nvSpPr>
        <p:spPr>
          <a:xfrm>
            <a:off x="397775" y="4618712"/>
            <a:ext cx="4572000" cy="369332"/>
          </a:xfrm>
          <a:prstGeom prst="rect">
            <a:avLst/>
          </a:prstGeom>
          <a:noFill/>
        </p:spPr>
        <p:txBody>
          <a:bodyPr wrap="square">
            <a:spAutoFit/>
          </a:bodyPr>
          <a:lstStyle/>
          <a:p>
            <a:r>
              <a:rPr lang="es-ES" b="0" i="1" dirty="0">
                <a:solidFill>
                  <a:srgbClr val="051E50"/>
                </a:solidFill>
                <a:effectLst/>
                <a:latin typeface="proxima-nova"/>
              </a:rPr>
              <a:t>G</a:t>
            </a:r>
            <a:r>
              <a:rPr lang="es-ES" b="0" i="1" baseline="-25000" dirty="0">
                <a:solidFill>
                  <a:srgbClr val="051E50"/>
                </a:solidFill>
                <a:effectLst/>
                <a:latin typeface="proxima-nova"/>
              </a:rPr>
              <a:t>y</a:t>
            </a:r>
            <a:r>
              <a:rPr lang="es-ES" b="0" i="0" dirty="0">
                <a:solidFill>
                  <a:srgbClr val="051E50"/>
                </a:solidFill>
                <a:effectLst/>
                <a:latin typeface="proxima-nova"/>
              </a:rPr>
              <a:t> = </a:t>
            </a:r>
            <a:r>
              <a:rPr lang="es-ES" b="0" i="1" dirty="0">
                <a:solidFill>
                  <a:srgbClr val="051E50"/>
                </a:solidFill>
                <a:effectLst/>
                <a:latin typeface="proxima-nova"/>
              </a:rPr>
              <a:t>I</a:t>
            </a:r>
            <a:r>
              <a:rPr lang="es-ES" b="0" i="0" dirty="0">
                <a:solidFill>
                  <a:srgbClr val="051E50"/>
                </a:solidFill>
                <a:effectLst/>
                <a:latin typeface="proxima-nova"/>
              </a:rPr>
              <a:t>(</a:t>
            </a:r>
            <a:r>
              <a:rPr lang="es-ES" b="0" i="1" dirty="0">
                <a:solidFill>
                  <a:srgbClr val="051E50"/>
                </a:solidFill>
                <a:effectLst/>
                <a:latin typeface="proxima-nova"/>
              </a:rPr>
              <a:t>x</a:t>
            </a:r>
            <a:r>
              <a:rPr lang="es-ES" b="0" i="0" dirty="0">
                <a:solidFill>
                  <a:srgbClr val="051E50"/>
                </a:solidFill>
                <a:effectLst/>
                <a:latin typeface="proxima-nova"/>
              </a:rPr>
              <a:t>, </a:t>
            </a:r>
            <a:r>
              <a:rPr lang="es-ES" b="0" i="1" dirty="0">
                <a:solidFill>
                  <a:srgbClr val="051E50"/>
                </a:solidFill>
                <a:effectLst/>
                <a:latin typeface="proxima-nova"/>
              </a:rPr>
              <a:t>y</a:t>
            </a:r>
            <a:r>
              <a:rPr lang="es-ES" b="0" i="0" dirty="0">
                <a:solidFill>
                  <a:srgbClr val="051E50"/>
                </a:solidFill>
                <a:effectLst/>
                <a:latin typeface="proxima-nova"/>
              </a:rPr>
              <a:t> + 1) </a:t>
            </a:r>
            <a:r>
              <a:rPr lang="es-ES" b="0" i="1" dirty="0">
                <a:solidFill>
                  <a:srgbClr val="051E50"/>
                </a:solidFill>
                <a:effectLst/>
                <a:latin typeface="proxima-nova"/>
              </a:rPr>
              <a:t>–</a:t>
            </a:r>
            <a:r>
              <a:rPr lang="es-ES" b="0" i="0" dirty="0">
                <a:solidFill>
                  <a:srgbClr val="051E50"/>
                </a:solidFill>
                <a:effectLst/>
                <a:latin typeface="proxima-nova"/>
              </a:rPr>
              <a:t> </a:t>
            </a:r>
            <a:r>
              <a:rPr lang="es-ES" b="0" i="1" dirty="0">
                <a:solidFill>
                  <a:srgbClr val="051E50"/>
                </a:solidFill>
                <a:effectLst/>
                <a:latin typeface="proxima-nova"/>
              </a:rPr>
              <a:t>I</a:t>
            </a:r>
            <a:r>
              <a:rPr lang="es-ES" b="0" i="0" dirty="0">
                <a:solidFill>
                  <a:srgbClr val="051E50"/>
                </a:solidFill>
                <a:effectLst/>
                <a:latin typeface="proxima-nova"/>
              </a:rPr>
              <a:t>(</a:t>
            </a:r>
            <a:r>
              <a:rPr lang="es-ES" b="0" i="1" dirty="0">
                <a:solidFill>
                  <a:srgbClr val="051E50"/>
                </a:solidFill>
                <a:effectLst/>
                <a:latin typeface="proxima-nova"/>
              </a:rPr>
              <a:t>x</a:t>
            </a:r>
            <a:r>
              <a:rPr lang="es-ES" b="0" i="0" dirty="0">
                <a:solidFill>
                  <a:srgbClr val="051E50"/>
                </a:solidFill>
                <a:effectLst/>
                <a:latin typeface="proxima-nova"/>
              </a:rPr>
              <a:t>, </a:t>
            </a:r>
            <a:r>
              <a:rPr lang="es-ES" b="0" i="1" dirty="0">
                <a:solidFill>
                  <a:srgbClr val="051E50"/>
                </a:solidFill>
                <a:effectLst/>
                <a:latin typeface="proxima-nova"/>
              </a:rPr>
              <a:t>y</a:t>
            </a:r>
            <a:r>
              <a:rPr lang="es-ES" b="0" i="0" dirty="0">
                <a:solidFill>
                  <a:srgbClr val="051E50"/>
                </a:solidFill>
                <a:effectLst/>
                <a:latin typeface="proxima-nova"/>
              </a:rPr>
              <a:t> − 1)</a:t>
            </a:r>
            <a:endParaRPr lang="es-ES" dirty="0"/>
          </a:p>
        </p:txBody>
      </p:sp>
      <p:sp>
        <p:nvSpPr>
          <p:cNvPr id="14" name="CuadroTexto 13">
            <a:extLst>
              <a:ext uri="{FF2B5EF4-FFF2-40B4-BE49-F238E27FC236}">
                <a16:creationId xmlns:a16="http://schemas.microsoft.com/office/drawing/2014/main" id="{418BFD51-CACA-3699-2FA4-2D47EE641FC0}"/>
              </a:ext>
            </a:extLst>
          </p:cNvPr>
          <p:cNvSpPr txBox="1"/>
          <p:nvPr/>
        </p:nvSpPr>
        <p:spPr>
          <a:xfrm>
            <a:off x="397775" y="5169675"/>
            <a:ext cx="4572000" cy="369332"/>
          </a:xfrm>
          <a:prstGeom prst="rect">
            <a:avLst/>
          </a:prstGeom>
          <a:noFill/>
        </p:spPr>
        <p:txBody>
          <a:bodyPr wrap="square">
            <a:spAutoFit/>
          </a:bodyPr>
          <a:lstStyle/>
          <a:p>
            <a:r>
              <a:rPr lang="es-ES" b="0" i="1" dirty="0">
                <a:solidFill>
                  <a:srgbClr val="051E50"/>
                </a:solidFill>
                <a:effectLst/>
                <a:latin typeface="proxima-nova"/>
              </a:rPr>
              <a:t>G</a:t>
            </a:r>
            <a:r>
              <a:rPr lang="es-ES" b="0" i="1" baseline="-25000" dirty="0">
                <a:solidFill>
                  <a:srgbClr val="051E50"/>
                </a:solidFill>
                <a:effectLst/>
                <a:latin typeface="proxima-nova"/>
              </a:rPr>
              <a:t>x</a:t>
            </a:r>
            <a:r>
              <a:rPr lang="es-ES" b="0" i="0" dirty="0">
                <a:solidFill>
                  <a:srgbClr val="051E50"/>
                </a:solidFill>
                <a:effectLst/>
                <a:latin typeface="proxima-nova"/>
              </a:rPr>
              <a:t> = </a:t>
            </a:r>
            <a:r>
              <a:rPr lang="es-ES" b="0" i="1" dirty="0">
                <a:solidFill>
                  <a:srgbClr val="051E50"/>
                </a:solidFill>
                <a:effectLst/>
                <a:latin typeface="proxima-nova"/>
              </a:rPr>
              <a:t>I</a:t>
            </a:r>
            <a:r>
              <a:rPr lang="es-ES" b="0" i="0" dirty="0">
                <a:solidFill>
                  <a:srgbClr val="051E50"/>
                </a:solidFill>
                <a:effectLst/>
                <a:latin typeface="proxima-nova"/>
              </a:rPr>
              <a:t>(</a:t>
            </a:r>
            <a:r>
              <a:rPr lang="es-ES" b="0" i="1" dirty="0">
                <a:solidFill>
                  <a:srgbClr val="051E50"/>
                </a:solidFill>
                <a:effectLst/>
                <a:latin typeface="proxima-nova"/>
              </a:rPr>
              <a:t>x</a:t>
            </a:r>
            <a:r>
              <a:rPr lang="es-ES" b="0" i="0" dirty="0">
                <a:solidFill>
                  <a:srgbClr val="051E50"/>
                </a:solidFill>
                <a:effectLst/>
                <a:latin typeface="proxima-nova"/>
              </a:rPr>
              <a:t> + 1, </a:t>
            </a:r>
            <a:r>
              <a:rPr lang="es-ES" b="0" i="1" dirty="0">
                <a:solidFill>
                  <a:srgbClr val="051E50"/>
                </a:solidFill>
                <a:effectLst/>
                <a:latin typeface="proxima-nova"/>
              </a:rPr>
              <a:t>y</a:t>
            </a:r>
            <a:r>
              <a:rPr lang="es-ES" b="0" i="0" dirty="0">
                <a:solidFill>
                  <a:srgbClr val="051E50"/>
                </a:solidFill>
                <a:effectLst/>
                <a:latin typeface="proxima-nova"/>
              </a:rPr>
              <a:t>) </a:t>
            </a:r>
            <a:r>
              <a:rPr lang="es-ES" b="0" i="1" dirty="0">
                <a:solidFill>
                  <a:srgbClr val="051E50"/>
                </a:solidFill>
                <a:effectLst/>
                <a:latin typeface="proxima-nova"/>
              </a:rPr>
              <a:t>–</a:t>
            </a:r>
            <a:r>
              <a:rPr lang="es-ES" b="0" i="0" dirty="0">
                <a:solidFill>
                  <a:srgbClr val="051E50"/>
                </a:solidFill>
                <a:effectLst/>
                <a:latin typeface="proxima-nova"/>
              </a:rPr>
              <a:t> </a:t>
            </a:r>
            <a:r>
              <a:rPr lang="es-ES" b="0" i="1" dirty="0">
                <a:solidFill>
                  <a:srgbClr val="051E50"/>
                </a:solidFill>
                <a:effectLst/>
                <a:latin typeface="proxima-nova"/>
              </a:rPr>
              <a:t>I</a:t>
            </a:r>
            <a:r>
              <a:rPr lang="es-ES" b="0" i="0" dirty="0">
                <a:solidFill>
                  <a:srgbClr val="051E50"/>
                </a:solidFill>
                <a:effectLst/>
                <a:latin typeface="proxima-nova"/>
              </a:rPr>
              <a:t>(</a:t>
            </a:r>
            <a:r>
              <a:rPr lang="es-ES" b="0" i="1" dirty="0">
                <a:solidFill>
                  <a:srgbClr val="051E50"/>
                </a:solidFill>
                <a:effectLst/>
                <a:latin typeface="proxima-nova"/>
              </a:rPr>
              <a:t>x</a:t>
            </a:r>
            <a:r>
              <a:rPr lang="es-ES" b="0" i="0" dirty="0">
                <a:solidFill>
                  <a:srgbClr val="051E50"/>
                </a:solidFill>
                <a:effectLst/>
                <a:latin typeface="proxima-nova"/>
              </a:rPr>
              <a:t> − 1, </a:t>
            </a:r>
            <a:r>
              <a:rPr lang="es-ES" b="0" i="1" dirty="0">
                <a:solidFill>
                  <a:srgbClr val="051E50"/>
                </a:solidFill>
                <a:effectLst/>
                <a:latin typeface="proxima-nova"/>
              </a:rPr>
              <a:t>y</a:t>
            </a:r>
            <a:r>
              <a:rPr lang="es-ES" b="0" i="0" dirty="0">
                <a:solidFill>
                  <a:srgbClr val="051E50"/>
                </a:solidFill>
                <a:effectLst/>
                <a:latin typeface="proxima-nova"/>
              </a:rPr>
              <a:t>)</a:t>
            </a:r>
            <a:endParaRPr lang="es-ES" dirty="0"/>
          </a:p>
        </p:txBody>
      </p:sp>
    </p:spTree>
    <p:extLst>
      <p:ext uri="{BB962C8B-B14F-4D97-AF65-F5344CB8AC3E}">
        <p14:creationId xmlns:p14="http://schemas.microsoft.com/office/powerpoint/2010/main" val="29376529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70B326D-584F-D0CA-E778-9BE40F9DA87C}"/>
              </a:ext>
            </a:extLst>
          </p:cNvPr>
          <p:cNvSpPr>
            <a:spLocks noGrp="1"/>
          </p:cNvSpPr>
          <p:nvPr>
            <p:ph type="title"/>
          </p:nvPr>
        </p:nvSpPr>
        <p:spPr/>
        <p:txBody>
          <a:bodyPr/>
          <a:lstStyle/>
          <a:p>
            <a:r>
              <a:rPr lang="en-US" b="1" i="0" dirty="0">
                <a:effectLst/>
                <a:latin typeface="ui-sans-serif"/>
              </a:rPr>
              <a:t>Image Gradient : </a:t>
            </a:r>
            <a:r>
              <a:rPr lang="es-ES" dirty="0"/>
              <a:t>Mathematical Formula</a:t>
            </a:r>
          </a:p>
        </p:txBody>
      </p:sp>
      <p:sp>
        <p:nvSpPr>
          <p:cNvPr id="3" name="Marcador de fecha 2">
            <a:extLst>
              <a:ext uri="{FF2B5EF4-FFF2-40B4-BE49-F238E27FC236}">
                <a16:creationId xmlns:a16="http://schemas.microsoft.com/office/drawing/2014/main" id="{DBE44394-76F3-7422-2D66-41C8251B09B9}"/>
              </a:ext>
            </a:extLst>
          </p:cNvPr>
          <p:cNvSpPr>
            <a:spLocks noGrp="1"/>
          </p:cNvSpPr>
          <p:nvPr>
            <p:ph type="dt" sz="half" idx="10"/>
          </p:nvPr>
        </p:nvSpPr>
        <p:spPr/>
        <p:txBody>
          <a:bodyPr/>
          <a:lstStyle/>
          <a:p>
            <a:r>
              <a:rPr lang="es-ES"/>
              <a:t>Nombre del profesor</a:t>
            </a:r>
            <a:endParaRPr lang="es-ES" dirty="0"/>
          </a:p>
        </p:txBody>
      </p:sp>
      <p:sp>
        <p:nvSpPr>
          <p:cNvPr id="4" name="Marcador de número de diapositiva 3">
            <a:extLst>
              <a:ext uri="{FF2B5EF4-FFF2-40B4-BE49-F238E27FC236}">
                <a16:creationId xmlns:a16="http://schemas.microsoft.com/office/drawing/2014/main" id="{F10914CD-E902-EF58-7005-A7BB0E82FE87}"/>
              </a:ext>
            </a:extLst>
          </p:cNvPr>
          <p:cNvSpPr>
            <a:spLocks noGrp="1"/>
          </p:cNvSpPr>
          <p:nvPr>
            <p:ph type="sldNum" sz="quarter" idx="12"/>
          </p:nvPr>
        </p:nvSpPr>
        <p:spPr/>
        <p:txBody>
          <a:bodyPr/>
          <a:lstStyle/>
          <a:p>
            <a:fld id="{782A4607-9936-4E24-98A0-335039E24A0B}" type="slidenum">
              <a:rPr lang="es-ES" smtClean="0"/>
              <a:pPr/>
              <a:t>76</a:t>
            </a:fld>
            <a:endParaRPr lang="es-ES"/>
          </a:p>
        </p:txBody>
      </p:sp>
      <p:sp>
        <p:nvSpPr>
          <p:cNvPr id="6" name="CuadroTexto 5">
            <a:extLst>
              <a:ext uri="{FF2B5EF4-FFF2-40B4-BE49-F238E27FC236}">
                <a16:creationId xmlns:a16="http://schemas.microsoft.com/office/drawing/2014/main" id="{3E765DD4-395E-5638-63BA-0B7824F6C66C}"/>
              </a:ext>
            </a:extLst>
          </p:cNvPr>
          <p:cNvSpPr txBox="1"/>
          <p:nvPr/>
        </p:nvSpPr>
        <p:spPr>
          <a:xfrm>
            <a:off x="473670" y="1911100"/>
            <a:ext cx="8500239" cy="2677656"/>
          </a:xfrm>
          <a:prstGeom prst="rect">
            <a:avLst/>
          </a:prstGeom>
          <a:noFill/>
        </p:spPr>
        <p:txBody>
          <a:bodyPr wrap="square" rtlCol="0">
            <a:spAutoFit/>
          </a:bodyPr>
          <a:lstStyle/>
          <a:p>
            <a:r>
              <a:rPr lang="en-US" sz="2800" dirty="0"/>
              <a:t>Key calculations:</a:t>
            </a:r>
          </a:p>
          <a:p>
            <a:endParaRPr lang="en-US" sz="2800" dirty="0"/>
          </a:p>
          <a:p>
            <a:r>
              <a:rPr lang="en-US" sz="2800" dirty="0"/>
              <a:t>• Gx = I(x+1, y) - I(x-1, y)</a:t>
            </a:r>
          </a:p>
          <a:p>
            <a:r>
              <a:rPr lang="en-US" sz="2800" dirty="0"/>
              <a:t>• Gy = I(x, y+1) - I(x, y-1)</a:t>
            </a:r>
          </a:p>
          <a:p>
            <a:r>
              <a:rPr lang="en-US" sz="2800" dirty="0"/>
              <a:t>• Where I(</a:t>
            </a:r>
            <a:r>
              <a:rPr lang="en-US" sz="2800" dirty="0" err="1"/>
              <a:t>x,y</a:t>
            </a:r>
            <a:r>
              <a:rPr lang="en-US" sz="2800" dirty="0"/>
              <a:t>) represents pixel intensity at position (</a:t>
            </a:r>
            <a:r>
              <a:rPr lang="en-US" sz="2800" dirty="0" err="1"/>
              <a:t>x,y</a:t>
            </a:r>
            <a:r>
              <a:rPr lang="en-US" sz="2800" dirty="0"/>
              <a:t>)</a:t>
            </a:r>
            <a:endParaRPr lang="es-ES" sz="2800" dirty="0"/>
          </a:p>
        </p:txBody>
      </p:sp>
    </p:spTree>
    <p:extLst>
      <p:ext uri="{BB962C8B-B14F-4D97-AF65-F5344CB8AC3E}">
        <p14:creationId xmlns:p14="http://schemas.microsoft.com/office/powerpoint/2010/main" val="104897344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4807C44-7A3C-9076-8036-0265E8261F8C}"/>
              </a:ext>
            </a:extLst>
          </p:cNvPr>
          <p:cNvSpPr>
            <a:spLocks noGrp="1"/>
          </p:cNvSpPr>
          <p:nvPr>
            <p:ph type="title"/>
          </p:nvPr>
        </p:nvSpPr>
        <p:spPr/>
        <p:txBody>
          <a:bodyPr/>
          <a:lstStyle/>
          <a:p>
            <a:r>
              <a:rPr lang="en-US" b="1" i="0" dirty="0">
                <a:effectLst/>
                <a:latin typeface="ui-sans-serif"/>
              </a:rPr>
              <a:t>Image Gradient : </a:t>
            </a:r>
            <a:r>
              <a:rPr lang="es-ES" dirty="0"/>
              <a:t>Final Calculations</a:t>
            </a:r>
          </a:p>
        </p:txBody>
      </p:sp>
      <p:sp>
        <p:nvSpPr>
          <p:cNvPr id="3" name="Marcador de fecha 2">
            <a:extLst>
              <a:ext uri="{FF2B5EF4-FFF2-40B4-BE49-F238E27FC236}">
                <a16:creationId xmlns:a16="http://schemas.microsoft.com/office/drawing/2014/main" id="{D7FC01F8-236D-9F27-904E-CFCF86F2A35D}"/>
              </a:ext>
            </a:extLst>
          </p:cNvPr>
          <p:cNvSpPr>
            <a:spLocks noGrp="1"/>
          </p:cNvSpPr>
          <p:nvPr>
            <p:ph type="dt" sz="half" idx="10"/>
          </p:nvPr>
        </p:nvSpPr>
        <p:spPr/>
        <p:txBody>
          <a:bodyPr/>
          <a:lstStyle/>
          <a:p>
            <a:r>
              <a:rPr lang="es-ES"/>
              <a:t>Nombre del profesor</a:t>
            </a:r>
            <a:endParaRPr lang="es-ES" dirty="0"/>
          </a:p>
        </p:txBody>
      </p:sp>
      <p:sp>
        <p:nvSpPr>
          <p:cNvPr id="4" name="Marcador de número de diapositiva 3">
            <a:extLst>
              <a:ext uri="{FF2B5EF4-FFF2-40B4-BE49-F238E27FC236}">
                <a16:creationId xmlns:a16="http://schemas.microsoft.com/office/drawing/2014/main" id="{81A1CAA1-183D-B5FE-B66A-23F8F4464774}"/>
              </a:ext>
            </a:extLst>
          </p:cNvPr>
          <p:cNvSpPr>
            <a:spLocks noGrp="1"/>
          </p:cNvSpPr>
          <p:nvPr>
            <p:ph type="sldNum" sz="quarter" idx="12"/>
          </p:nvPr>
        </p:nvSpPr>
        <p:spPr/>
        <p:txBody>
          <a:bodyPr/>
          <a:lstStyle/>
          <a:p>
            <a:fld id="{782A4607-9936-4E24-98A0-335039E24A0B}" type="slidenum">
              <a:rPr lang="es-ES" smtClean="0"/>
              <a:pPr/>
              <a:t>77</a:t>
            </a:fld>
            <a:endParaRPr lang="es-ES"/>
          </a:p>
        </p:txBody>
      </p:sp>
      <p:sp>
        <p:nvSpPr>
          <p:cNvPr id="6" name="CuadroTexto 5">
            <a:extLst>
              <a:ext uri="{FF2B5EF4-FFF2-40B4-BE49-F238E27FC236}">
                <a16:creationId xmlns:a16="http://schemas.microsoft.com/office/drawing/2014/main" id="{21398BD0-8309-3DAD-040D-2AFF434EBB7F}"/>
              </a:ext>
            </a:extLst>
          </p:cNvPr>
          <p:cNvSpPr txBox="1"/>
          <p:nvPr/>
        </p:nvSpPr>
        <p:spPr>
          <a:xfrm>
            <a:off x="506491" y="1305020"/>
            <a:ext cx="8044870" cy="2677656"/>
          </a:xfrm>
          <a:prstGeom prst="rect">
            <a:avLst/>
          </a:prstGeom>
          <a:noFill/>
        </p:spPr>
        <p:txBody>
          <a:bodyPr wrap="square" rtlCol="0">
            <a:spAutoFit/>
          </a:bodyPr>
          <a:lstStyle/>
          <a:p>
            <a:r>
              <a:rPr lang="en-US" sz="2800" dirty="0"/>
              <a:t>From the components, we can determine:</a:t>
            </a:r>
          </a:p>
          <a:p>
            <a:endParaRPr lang="en-US" sz="2800" dirty="0"/>
          </a:p>
          <a:p>
            <a:r>
              <a:rPr lang="en-US" sz="2800" dirty="0"/>
              <a:t>• Gradient Magnitude = sqrt(Gx² + Gy²)</a:t>
            </a:r>
          </a:p>
          <a:p>
            <a:r>
              <a:rPr lang="en-US" sz="2800" dirty="0"/>
              <a:t>• Gradient Direction = arctan2(Gy, Gx)</a:t>
            </a:r>
          </a:p>
          <a:p>
            <a:r>
              <a:rPr lang="en-US" sz="2800" dirty="0"/>
              <a:t>• These values help us understand edge strength and direction</a:t>
            </a:r>
            <a:endParaRPr lang="es-ES" sz="2800" dirty="0"/>
          </a:p>
        </p:txBody>
      </p:sp>
      <p:pic>
        <p:nvPicPr>
          <p:cNvPr id="8" name="Imagen 7">
            <a:extLst>
              <a:ext uri="{FF2B5EF4-FFF2-40B4-BE49-F238E27FC236}">
                <a16:creationId xmlns:a16="http://schemas.microsoft.com/office/drawing/2014/main" id="{70CCC464-6C4E-4600-26F7-2F7B27A77638}"/>
              </a:ext>
            </a:extLst>
          </p:cNvPr>
          <p:cNvPicPr>
            <a:picLocks noChangeAspect="1"/>
          </p:cNvPicPr>
          <p:nvPr/>
        </p:nvPicPr>
        <p:blipFill>
          <a:blip r:embed="rId2"/>
          <a:stretch>
            <a:fillRect/>
          </a:stretch>
        </p:blipFill>
        <p:spPr>
          <a:xfrm>
            <a:off x="2778203" y="3580790"/>
            <a:ext cx="3980679" cy="3021103"/>
          </a:xfrm>
          <a:prstGeom prst="rect">
            <a:avLst/>
          </a:prstGeom>
        </p:spPr>
      </p:pic>
    </p:spTree>
    <p:extLst>
      <p:ext uri="{BB962C8B-B14F-4D97-AF65-F5344CB8AC3E}">
        <p14:creationId xmlns:p14="http://schemas.microsoft.com/office/powerpoint/2010/main" val="57986544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C26DBB1-20AE-0262-BAF7-7BB12CDCF234}"/>
              </a:ext>
            </a:extLst>
          </p:cNvPr>
          <p:cNvSpPr>
            <a:spLocks noGrp="1"/>
          </p:cNvSpPr>
          <p:nvPr>
            <p:ph type="title"/>
          </p:nvPr>
        </p:nvSpPr>
        <p:spPr/>
        <p:txBody>
          <a:bodyPr/>
          <a:lstStyle/>
          <a:p>
            <a:r>
              <a:rPr lang="es-ES" dirty="0"/>
              <a:t>Example 1</a:t>
            </a:r>
          </a:p>
        </p:txBody>
      </p:sp>
      <p:sp>
        <p:nvSpPr>
          <p:cNvPr id="3" name="Marcador de fecha 2">
            <a:extLst>
              <a:ext uri="{FF2B5EF4-FFF2-40B4-BE49-F238E27FC236}">
                <a16:creationId xmlns:a16="http://schemas.microsoft.com/office/drawing/2014/main" id="{2A012451-6858-4D50-F3C4-50CFAEE6102C}"/>
              </a:ext>
            </a:extLst>
          </p:cNvPr>
          <p:cNvSpPr>
            <a:spLocks noGrp="1"/>
          </p:cNvSpPr>
          <p:nvPr>
            <p:ph type="dt" sz="half" idx="10"/>
          </p:nvPr>
        </p:nvSpPr>
        <p:spPr/>
        <p:txBody>
          <a:bodyPr/>
          <a:lstStyle/>
          <a:p>
            <a:r>
              <a:rPr lang="es-ES"/>
              <a:t>Nombre del profesor</a:t>
            </a:r>
            <a:endParaRPr lang="es-ES" dirty="0"/>
          </a:p>
        </p:txBody>
      </p:sp>
      <p:sp>
        <p:nvSpPr>
          <p:cNvPr id="4" name="Marcador de número de diapositiva 3">
            <a:extLst>
              <a:ext uri="{FF2B5EF4-FFF2-40B4-BE49-F238E27FC236}">
                <a16:creationId xmlns:a16="http://schemas.microsoft.com/office/drawing/2014/main" id="{8DCB3437-9230-4F6D-D395-79085E471CCC}"/>
              </a:ext>
            </a:extLst>
          </p:cNvPr>
          <p:cNvSpPr>
            <a:spLocks noGrp="1"/>
          </p:cNvSpPr>
          <p:nvPr>
            <p:ph type="sldNum" sz="quarter" idx="12"/>
          </p:nvPr>
        </p:nvSpPr>
        <p:spPr/>
        <p:txBody>
          <a:bodyPr/>
          <a:lstStyle/>
          <a:p>
            <a:fld id="{782A4607-9936-4E24-98A0-335039E24A0B}" type="slidenum">
              <a:rPr lang="es-ES" smtClean="0"/>
              <a:pPr/>
              <a:t>78</a:t>
            </a:fld>
            <a:endParaRPr lang="es-ES"/>
          </a:p>
        </p:txBody>
      </p:sp>
      <p:pic>
        <p:nvPicPr>
          <p:cNvPr id="7" name="Imagen 6">
            <a:extLst>
              <a:ext uri="{FF2B5EF4-FFF2-40B4-BE49-F238E27FC236}">
                <a16:creationId xmlns:a16="http://schemas.microsoft.com/office/drawing/2014/main" id="{E0F0D743-B9EE-825B-1904-69776689F2F4}"/>
              </a:ext>
            </a:extLst>
          </p:cNvPr>
          <p:cNvPicPr>
            <a:picLocks noChangeAspect="1"/>
          </p:cNvPicPr>
          <p:nvPr/>
        </p:nvPicPr>
        <p:blipFill>
          <a:blip r:embed="rId2"/>
          <a:stretch>
            <a:fillRect/>
          </a:stretch>
        </p:blipFill>
        <p:spPr>
          <a:xfrm>
            <a:off x="957836" y="1303940"/>
            <a:ext cx="7228325" cy="3609311"/>
          </a:xfrm>
          <a:prstGeom prst="rect">
            <a:avLst/>
          </a:prstGeom>
        </p:spPr>
      </p:pic>
      <p:sp>
        <p:nvSpPr>
          <p:cNvPr id="9" name="CuadroTexto 8">
            <a:extLst>
              <a:ext uri="{FF2B5EF4-FFF2-40B4-BE49-F238E27FC236}">
                <a16:creationId xmlns:a16="http://schemas.microsoft.com/office/drawing/2014/main" id="{91AF8CB2-3F0F-99AF-C890-C353433B8F67}"/>
              </a:ext>
            </a:extLst>
          </p:cNvPr>
          <p:cNvSpPr txBox="1"/>
          <p:nvPr/>
        </p:nvSpPr>
        <p:spPr>
          <a:xfrm>
            <a:off x="2598730" y="4994328"/>
            <a:ext cx="4572000" cy="369332"/>
          </a:xfrm>
          <a:prstGeom prst="rect">
            <a:avLst/>
          </a:prstGeom>
          <a:noFill/>
        </p:spPr>
        <p:txBody>
          <a:bodyPr wrap="square">
            <a:spAutoFit/>
          </a:bodyPr>
          <a:lstStyle/>
          <a:p>
            <a:r>
              <a:rPr lang="es-ES" b="0" i="1" dirty="0">
                <a:solidFill>
                  <a:srgbClr val="051E50"/>
                </a:solidFill>
                <a:effectLst/>
                <a:latin typeface="proxima-nova"/>
              </a:rPr>
              <a:t>G</a:t>
            </a:r>
            <a:r>
              <a:rPr lang="es-ES" b="0" i="1" baseline="-25000" dirty="0">
                <a:solidFill>
                  <a:srgbClr val="051E50"/>
                </a:solidFill>
                <a:effectLst/>
                <a:latin typeface="proxima-nova"/>
              </a:rPr>
              <a:t>x</a:t>
            </a:r>
            <a:r>
              <a:rPr lang="es-ES" b="0" i="0" dirty="0">
                <a:solidFill>
                  <a:srgbClr val="051E50"/>
                </a:solidFill>
                <a:effectLst/>
                <a:latin typeface="proxima-nova"/>
              </a:rPr>
              <a:t> = 0 − 0 = 0</a:t>
            </a:r>
            <a:endParaRPr lang="es-ES" dirty="0"/>
          </a:p>
        </p:txBody>
      </p:sp>
      <p:sp>
        <p:nvSpPr>
          <p:cNvPr id="13" name="CuadroTexto 12">
            <a:extLst>
              <a:ext uri="{FF2B5EF4-FFF2-40B4-BE49-F238E27FC236}">
                <a16:creationId xmlns:a16="http://schemas.microsoft.com/office/drawing/2014/main" id="{B744D324-F9FF-EA5D-F30D-A41305E391A5}"/>
              </a:ext>
            </a:extLst>
          </p:cNvPr>
          <p:cNvSpPr txBox="1"/>
          <p:nvPr/>
        </p:nvSpPr>
        <p:spPr>
          <a:xfrm>
            <a:off x="4310954" y="4996431"/>
            <a:ext cx="4572000" cy="369332"/>
          </a:xfrm>
          <a:prstGeom prst="rect">
            <a:avLst/>
          </a:prstGeom>
          <a:noFill/>
        </p:spPr>
        <p:txBody>
          <a:bodyPr wrap="square">
            <a:spAutoFit/>
          </a:bodyPr>
          <a:lstStyle/>
          <a:p>
            <a:r>
              <a:rPr lang="es-ES" b="0" i="1" dirty="0">
                <a:solidFill>
                  <a:srgbClr val="051E50"/>
                </a:solidFill>
                <a:effectLst/>
                <a:latin typeface="proxima-nova"/>
              </a:rPr>
              <a:t>G</a:t>
            </a:r>
            <a:r>
              <a:rPr lang="es-ES" b="0" i="1" baseline="-25000" dirty="0">
                <a:solidFill>
                  <a:srgbClr val="051E50"/>
                </a:solidFill>
                <a:effectLst/>
                <a:latin typeface="proxima-nova"/>
              </a:rPr>
              <a:t>y</a:t>
            </a:r>
            <a:r>
              <a:rPr lang="es-ES" b="0" i="0" dirty="0">
                <a:solidFill>
                  <a:srgbClr val="051E50"/>
                </a:solidFill>
                <a:effectLst/>
                <a:latin typeface="proxima-nova"/>
              </a:rPr>
              <a:t> = 0 − 255 = −255</a:t>
            </a:r>
            <a:endParaRPr lang="es-ES" dirty="0"/>
          </a:p>
        </p:txBody>
      </p:sp>
      <p:pic>
        <p:nvPicPr>
          <p:cNvPr id="15" name="Imagen 14">
            <a:extLst>
              <a:ext uri="{FF2B5EF4-FFF2-40B4-BE49-F238E27FC236}">
                <a16:creationId xmlns:a16="http://schemas.microsoft.com/office/drawing/2014/main" id="{C5712F84-B435-F7D2-99D1-D0F95674EF9D}"/>
              </a:ext>
            </a:extLst>
          </p:cNvPr>
          <p:cNvPicPr>
            <a:picLocks noChangeAspect="1"/>
          </p:cNvPicPr>
          <p:nvPr/>
        </p:nvPicPr>
        <p:blipFill>
          <a:blip r:embed="rId3"/>
          <a:stretch>
            <a:fillRect/>
          </a:stretch>
        </p:blipFill>
        <p:spPr>
          <a:xfrm>
            <a:off x="991790" y="5822482"/>
            <a:ext cx="3637193" cy="661308"/>
          </a:xfrm>
          <a:prstGeom prst="rect">
            <a:avLst/>
          </a:prstGeom>
        </p:spPr>
      </p:pic>
      <p:pic>
        <p:nvPicPr>
          <p:cNvPr id="17" name="Imagen 16">
            <a:extLst>
              <a:ext uri="{FF2B5EF4-FFF2-40B4-BE49-F238E27FC236}">
                <a16:creationId xmlns:a16="http://schemas.microsoft.com/office/drawing/2014/main" id="{BE961EE4-95B8-2C24-ED5B-E6DE187C24E7}"/>
              </a:ext>
            </a:extLst>
          </p:cNvPr>
          <p:cNvPicPr>
            <a:picLocks noChangeAspect="1"/>
          </p:cNvPicPr>
          <p:nvPr/>
        </p:nvPicPr>
        <p:blipFill>
          <a:blip r:embed="rId4"/>
          <a:stretch>
            <a:fillRect/>
          </a:stretch>
        </p:blipFill>
        <p:spPr>
          <a:xfrm>
            <a:off x="4628983" y="5629955"/>
            <a:ext cx="4151364" cy="818298"/>
          </a:xfrm>
          <a:prstGeom prst="rect">
            <a:avLst/>
          </a:prstGeom>
        </p:spPr>
      </p:pic>
    </p:spTree>
    <p:extLst>
      <p:ext uri="{BB962C8B-B14F-4D97-AF65-F5344CB8AC3E}">
        <p14:creationId xmlns:p14="http://schemas.microsoft.com/office/powerpoint/2010/main" val="272741748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425F5CE-A755-B51E-7AF5-FF95A8D4B797}"/>
              </a:ext>
            </a:extLst>
          </p:cNvPr>
          <p:cNvSpPr>
            <a:spLocks noGrp="1"/>
          </p:cNvSpPr>
          <p:nvPr>
            <p:ph type="title"/>
          </p:nvPr>
        </p:nvSpPr>
        <p:spPr/>
        <p:txBody>
          <a:bodyPr/>
          <a:lstStyle/>
          <a:p>
            <a:r>
              <a:rPr lang="es-ES" dirty="0"/>
              <a:t>Example 2</a:t>
            </a:r>
          </a:p>
        </p:txBody>
      </p:sp>
      <p:sp>
        <p:nvSpPr>
          <p:cNvPr id="3" name="Marcador de fecha 2">
            <a:extLst>
              <a:ext uri="{FF2B5EF4-FFF2-40B4-BE49-F238E27FC236}">
                <a16:creationId xmlns:a16="http://schemas.microsoft.com/office/drawing/2014/main" id="{86709222-B8D6-C0FD-D512-E48DEDE60FB0}"/>
              </a:ext>
            </a:extLst>
          </p:cNvPr>
          <p:cNvSpPr>
            <a:spLocks noGrp="1"/>
          </p:cNvSpPr>
          <p:nvPr>
            <p:ph type="dt" sz="half" idx="10"/>
          </p:nvPr>
        </p:nvSpPr>
        <p:spPr/>
        <p:txBody>
          <a:bodyPr/>
          <a:lstStyle/>
          <a:p>
            <a:r>
              <a:rPr lang="es-ES"/>
              <a:t>Nombre del profesor</a:t>
            </a:r>
            <a:endParaRPr lang="es-ES" dirty="0"/>
          </a:p>
        </p:txBody>
      </p:sp>
      <p:sp>
        <p:nvSpPr>
          <p:cNvPr id="4" name="Marcador de número de diapositiva 3">
            <a:extLst>
              <a:ext uri="{FF2B5EF4-FFF2-40B4-BE49-F238E27FC236}">
                <a16:creationId xmlns:a16="http://schemas.microsoft.com/office/drawing/2014/main" id="{CD9FC333-39AA-2F0B-0F4D-0B07FE68D1C4}"/>
              </a:ext>
            </a:extLst>
          </p:cNvPr>
          <p:cNvSpPr>
            <a:spLocks noGrp="1"/>
          </p:cNvSpPr>
          <p:nvPr>
            <p:ph type="sldNum" sz="quarter" idx="12"/>
          </p:nvPr>
        </p:nvSpPr>
        <p:spPr/>
        <p:txBody>
          <a:bodyPr/>
          <a:lstStyle/>
          <a:p>
            <a:fld id="{782A4607-9936-4E24-98A0-335039E24A0B}" type="slidenum">
              <a:rPr lang="es-ES" smtClean="0"/>
              <a:pPr/>
              <a:t>79</a:t>
            </a:fld>
            <a:endParaRPr lang="es-ES"/>
          </a:p>
        </p:txBody>
      </p:sp>
      <p:pic>
        <p:nvPicPr>
          <p:cNvPr id="7" name="Imagen 6">
            <a:extLst>
              <a:ext uri="{FF2B5EF4-FFF2-40B4-BE49-F238E27FC236}">
                <a16:creationId xmlns:a16="http://schemas.microsoft.com/office/drawing/2014/main" id="{9BCDCC4B-3B1A-C97B-EEDD-68D7380ECED4}"/>
              </a:ext>
            </a:extLst>
          </p:cNvPr>
          <p:cNvPicPr>
            <a:picLocks noChangeAspect="1"/>
          </p:cNvPicPr>
          <p:nvPr/>
        </p:nvPicPr>
        <p:blipFill>
          <a:blip r:embed="rId2"/>
          <a:stretch>
            <a:fillRect/>
          </a:stretch>
        </p:blipFill>
        <p:spPr>
          <a:xfrm>
            <a:off x="929040" y="1303940"/>
            <a:ext cx="7152430" cy="3542016"/>
          </a:xfrm>
          <a:prstGeom prst="rect">
            <a:avLst/>
          </a:prstGeom>
        </p:spPr>
      </p:pic>
      <p:sp>
        <p:nvSpPr>
          <p:cNvPr id="8" name="CuadroTexto 7">
            <a:extLst>
              <a:ext uri="{FF2B5EF4-FFF2-40B4-BE49-F238E27FC236}">
                <a16:creationId xmlns:a16="http://schemas.microsoft.com/office/drawing/2014/main" id="{21D181E0-05AA-3DEA-F36D-9025F8762EE8}"/>
              </a:ext>
            </a:extLst>
          </p:cNvPr>
          <p:cNvSpPr txBox="1"/>
          <p:nvPr/>
        </p:nvSpPr>
        <p:spPr>
          <a:xfrm>
            <a:off x="2598730" y="5174585"/>
            <a:ext cx="4401910" cy="369332"/>
          </a:xfrm>
          <a:prstGeom prst="rect">
            <a:avLst/>
          </a:prstGeom>
          <a:noFill/>
        </p:spPr>
        <p:txBody>
          <a:bodyPr wrap="square" rtlCol="0">
            <a:spAutoFit/>
          </a:bodyPr>
          <a:lstStyle/>
          <a:p>
            <a:r>
              <a:rPr lang="en-US" b="0" i="1" dirty="0">
                <a:solidFill>
                  <a:srgbClr val="051E50"/>
                </a:solidFill>
                <a:effectLst/>
                <a:latin typeface="proxima-nova"/>
              </a:rPr>
              <a:t>G</a:t>
            </a:r>
            <a:r>
              <a:rPr lang="en-US" b="0" i="1" baseline="-25000" dirty="0">
                <a:solidFill>
                  <a:srgbClr val="051E50"/>
                </a:solidFill>
                <a:effectLst/>
                <a:latin typeface="proxima-nova"/>
              </a:rPr>
              <a:t>x</a:t>
            </a:r>
            <a:r>
              <a:rPr lang="en-US" b="0" i="0" dirty="0">
                <a:solidFill>
                  <a:srgbClr val="051E50"/>
                </a:solidFill>
                <a:effectLst/>
                <a:latin typeface="proxima-nova"/>
              </a:rPr>
              <a:t> = 0 − 255 = −255 and </a:t>
            </a:r>
            <a:r>
              <a:rPr lang="en-US" b="0" i="1" dirty="0">
                <a:solidFill>
                  <a:srgbClr val="051E50"/>
                </a:solidFill>
                <a:effectLst/>
                <a:latin typeface="proxima-nova"/>
              </a:rPr>
              <a:t>G</a:t>
            </a:r>
            <a:r>
              <a:rPr lang="en-US" b="0" i="1" baseline="-25000" dirty="0">
                <a:solidFill>
                  <a:srgbClr val="051E50"/>
                </a:solidFill>
                <a:effectLst/>
                <a:latin typeface="proxima-nova"/>
              </a:rPr>
              <a:t>y</a:t>
            </a:r>
            <a:r>
              <a:rPr lang="en-US" b="0" i="0" dirty="0">
                <a:solidFill>
                  <a:srgbClr val="051E50"/>
                </a:solidFill>
                <a:effectLst/>
                <a:latin typeface="proxima-nova"/>
              </a:rPr>
              <a:t> = 255 − 0 = 255</a:t>
            </a:r>
            <a:endParaRPr lang="es-ES" dirty="0"/>
          </a:p>
        </p:txBody>
      </p:sp>
      <p:pic>
        <p:nvPicPr>
          <p:cNvPr id="10" name="Imagen 9">
            <a:extLst>
              <a:ext uri="{FF2B5EF4-FFF2-40B4-BE49-F238E27FC236}">
                <a16:creationId xmlns:a16="http://schemas.microsoft.com/office/drawing/2014/main" id="{D222EBA3-4363-11A3-008F-3DCB20BC231F}"/>
              </a:ext>
            </a:extLst>
          </p:cNvPr>
          <p:cNvPicPr>
            <a:picLocks noChangeAspect="1"/>
          </p:cNvPicPr>
          <p:nvPr/>
        </p:nvPicPr>
        <p:blipFill>
          <a:blip r:embed="rId3"/>
          <a:stretch>
            <a:fillRect/>
          </a:stretch>
        </p:blipFill>
        <p:spPr>
          <a:xfrm>
            <a:off x="701355" y="5616347"/>
            <a:ext cx="3816202" cy="831906"/>
          </a:xfrm>
          <a:prstGeom prst="rect">
            <a:avLst/>
          </a:prstGeom>
        </p:spPr>
      </p:pic>
      <p:pic>
        <p:nvPicPr>
          <p:cNvPr id="12" name="Imagen 11">
            <a:extLst>
              <a:ext uri="{FF2B5EF4-FFF2-40B4-BE49-F238E27FC236}">
                <a16:creationId xmlns:a16="http://schemas.microsoft.com/office/drawing/2014/main" id="{A23D8708-1F1C-F91A-56DE-A0091A172CF1}"/>
              </a:ext>
            </a:extLst>
          </p:cNvPr>
          <p:cNvPicPr>
            <a:picLocks noChangeAspect="1"/>
          </p:cNvPicPr>
          <p:nvPr/>
        </p:nvPicPr>
        <p:blipFill>
          <a:blip r:embed="rId4"/>
          <a:stretch>
            <a:fillRect/>
          </a:stretch>
        </p:blipFill>
        <p:spPr>
          <a:xfrm>
            <a:off x="4065608" y="5611527"/>
            <a:ext cx="4399067" cy="968427"/>
          </a:xfrm>
          <a:prstGeom prst="rect">
            <a:avLst/>
          </a:prstGeom>
        </p:spPr>
      </p:pic>
    </p:spTree>
    <p:extLst>
      <p:ext uri="{BB962C8B-B14F-4D97-AF65-F5344CB8AC3E}">
        <p14:creationId xmlns:p14="http://schemas.microsoft.com/office/powerpoint/2010/main" val="40283503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C2D6C4-55CC-56BE-DEAE-F52F6972D432}"/>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B41B2664-0B99-FC12-B7FB-3E8EF80FED00}"/>
              </a:ext>
            </a:extLst>
          </p:cNvPr>
          <p:cNvSpPr>
            <a:spLocks noGrp="1"/>
          </p:cNvSpPr>
          <p:nvPr>
            <p:ph type="title"/>
          </p:nvPr>
        </p:nvSpPr>
        <p:spPr/>
        <p:txBody>
          <a:bodyPr/>
          <a:lstStyle/>
          <a:p>
            <a:r>
              <a:rPr lang="es-ES" dirty="0"/>
              <a:t>Crop Image</a:t>
            </a:r>
          </a:p>
        </p:txBody>
      </p:sp>
      <p:sp>
        <p:nvSpPr>
          <p:cNvPr id="3" name="Marcador de fecha 2">
            <a:extLst>
              <a:ext uri="{FF2B5EF4-FFF2-40B4-BE49-F238E27FC236}">
                <a16:creationId xmlns:a16="http://schemas.microsoft.com/office/drawing/2014/main" id="{D3835255-9B5C-FCF0-4024-D0C2D60A85EE}"/>
              </a:ext>
            </a:extLst>
          </p:cNvPr>
          <p:cNvSpPr>
            <a:spLocks noGrp="1"/>
          </p:cNvSpPr>
          <p:nvPr>
            <p:ph type="dt" sz="half" idx="10"/>
          </p:nvPr>
        </p:nvSpPr>
        <p:spPr/>
        <p:txBody>
          <a:bodyPr/>
          <a:lstStyle/>
          <a:p>
            <a:r>
              <a:rPr lang="es-ES"/>
              <a:t>Nombre del profesor</a:t>
            </a:r>
            <a:endParaRPr lang="es-ES" dirty="0"/>
          </a:p>
        </p:txBody>
      </p:sp>
      <p:sp>
        <p:nvSpPr>
          <p:cNvPr id="4" name="Marcador de número de diapositiva 3">
            <a:extLst>
              <a:ext uri="{FF2B5EF4-FFF2-40B4-BE49-F238E27FC236}">
                <a16:creationId xmlns:a16="http://schemas.microsoft.com/office/drawing/2014/main" id="{75FEFCEE-8CC4-5E95-5B63-3E0606AF15CE}"/>
              </a:ext>
            </a:extLst>
          </p:cNvPr>
          <p:cNvSpPr>
            <a:spLocks noGrp="1"/>
          </p:cNvSpPr>
          <p:nvPr>
            <p:ph type="sldNum" sz="quarter" idx="12"/>
          </p:nvPr>
        </p:nvSpPr>
        <p:spPr/>
        <p:txBody>
          <a:bodyPr/>
          <a:lstStyle/>
          <a:p>
            <a:fld id="{782A4607-9936-4E24-98A0-335039E24A0B}" type="slidenum">
              <a:rPr lang="es-ES" smtClean="0"/>
              <a:pPr/>
              <a:t>8</a:t>
            </a:fld>
            <a:endParaRPr lang="es-ES"/>
          </a:p>
        </p:txBody>
      </p:sp>
      <p:sp>
        <p:nvSpPr>
          <p:cNvPr id="5" name="Marcador de texto 4">
            <a:extLst>
              <a:ext uri="{FF2B5EF4-FFF2-40B4-BE49-F238E27FC236}">
                <a16:creationId xmlns:a16="http://schemas.microsoft.com/office/drawing/2014/main" id="{3D66ADAF-273A-3836-B686-E47A244C83E3}"/>
              </a:ext>
            </a:extLst>
          </p:cNvPr>
          <p:cNvSpPr>
            <a:spLocks noGrp="1"/>
          </p:cNvSpPr>
          <p:nvPr>
            <p:ph type="body" sz="quarter" idx="13"/>
          </p:nvPr>
        </p:nvSpPr>
        <p:spPr>
          <a:xfrm>
            <a:off x="132141" y="1127727"/>
            <a:ext cx="8879716" cy="357703"/>
          </a:xfrm>
        </p:spPr>
        <p:txBody>
          <a:bodyPr/>
          <a:lstStyle/>
          <a:p>
            <a:endParaRPr lang="es-ES" dirty="0"/>
          </a:p>
          <a:p>
            <a:r>
              <a:rPr lang="es-ES" dirty="0"/>
              <a:t>Slicing NumPy Arrays</a:t>
            </a:r>
          </a:p>
          <a:p>
            <a:endParaRPr lang="es-ES" dirty="0"/>
          </a:p>
        </p:txBody>
      </p:sp>
      <p:sp>
        <p:nvSpPr>
          <p:cNvPr id="7" name="CuadroTexto 6">
            <a:extLst>
              <a:ext uri="{FF2B5EF4-FFF2-40B4-BE49-F238E27FC236}">
                <a16:creationId xmlns:a16="http://schemas.microsoft.com/office/drawing/2014/main" id="{04C42C33-0FE4-1684-2DFD-72F8DEFCF596}"/>
              </a:ext>
            </a:extLst>
          </p:cNvPr>
          <p:cNvSpPr txBox="1"/>
          <p:nvPr/>
        </p:nvSpPr>
        <p:spPr>
          <a:xfrm>
            <a:off x="136690" y="1636620"/>
            <a:ext cx="3692511" cy="646331"/>
          </a:xfrm>
          <a:prstGeom prst="rect">
            <a:avLst/>
          </a:prstGeom>
          <a:noFill/>
        </p:spPr>
        <p:txBody>
          <a:bodyPr wrap="square" rtlCol="0">
            <a:spAutoFit/>
          </a:bodyPr>
          <a:lstStyle/>
          <a:p>
            <a:r>
              <a:rPr lang="en-US" dirty="0"/>
              <a:t>Select a part of an array (= slicing)</a:t>
            </a:r>
            <a:r>
              <a:rPr lang="es-ES" dirty="0"/>
              <a:t>	</a:t>
            </a:r>
          </a:p>
        </p:txBody>
      </p:sp>
      <p:pic>
        <p:nvPicPr>
          <p:cNvPr id="13" name="Imagen 12">
            <a:extLst>
              <a:ext uri="{FF2B5EF4-FFF2-40B4-BE49-F238E27FC236}">
                <a16:creationId xmlns:a16="http://schemas.microsoft.com/office/drawing/2014/main" id="{6A74397C-C4BA-86AB-1CCB-E1B5C290DA25}"/>
              </a:ext>
            </a:extLst>
          </p:cNvPr>
          <p:cNvPicPr>
            <a:picLocks noChangeAspect="1"/>
          </p:cNvPicPr>
          <p:nvPr/>
        </p:nvPicPr>
        <p:blipFill>
          <a:blip r:embed="rId2"/>
          <a:srcRect t="15283"/>
          <a:stretch/>
        </p:blipFill>
        <p:spPr>
          <a:xfrm>
            <a:off x="3380244" y="202127"/>
            <a:ext cx="5531676" cy="1515282"/>
          </a:xfrm>
          <a:prstGeom prst="rect">
            <a:avLst/>
          </a:prstGeom>
        </p:spPr>
      </p:pic>
      <p:pic>
        <p:nvPicPr>
          <p:cNvPr id="17" name="Imagen 16">
            <a:extLst>
              <a:ext uri="{FF2B5EF4-FFF2-40B4-BE49-F238E27FC236}">
                <a16:creationId xmlns:a16="http://schemas.microsoft.com/office/drawing/2014/main" id="{7BD14EE5-28E0-CFC8-B150-7E4BB3C4C604}"/>
              </a:ext>
            </a:extLst>
          </p:cNvPr>
          <p:cNvPicPr>
            <a:picLocks noChangeAspect="1"/>
          </p:cNvPicPr>
          <p:nvPr/>
        </p:nvPicPr>
        <p:blipFill>
          <a:blip r:embed="rId3"/>
          <a:stretch>
            <a:fillRect/>
          </a:stretch>
        </p:blipFill>
        <p:spPr>
          <a:xfrm>
            <a:off x="1287470" y="2052065"/>
            <a:ext cx="2541731" cy="2233643"/>
          </a:xfrm>
          <a:prstGeom prst="rect">
            <a:avLst/>
          </a:prstGeom>
        </p:spPr>
      </p:pic>
      <p:pic>
        <p:nvPicPr>
          <p:cNvPr id="19" name="Imagen 18">
            <a:extLst>
              <a:ext uri="{FF2B5EF4-FFF2-40B4-BE49-F238E27FC236}">
                <a16:creationId xmlns:a16="http://schemas.microsoft.com/office/drawing/2014/main" id="{9171CF00-0E16-6D43-C672-FE65B6739890}"/>
              </a:ext>
            </a:extLst>
          </p:cNvPr>
          <p:cNvPicPr>
            <a:picLocks noChangeAspect="1"/>
          </p:cNvPicPr>
          <p:nvPr/>
        </p:nvPicPr>
        <p:blipFill>
          <a:blip r:embed="rId4"/>
          <a:stretch>
            <a:fillRect/>
          </a:stretch>
        </p:blipFill>
        <p:spPr>
          <a:xfrm>
            <a:off x="4605457" y="1899445"/>
            <a:ext cx="2472888" cy="2344474"/>
          </a:xfrm>
          <a:prstGeom prst="rect">
            <a:avLst/>
          </a:prstGeom>
        </p:spPr>
      </p:pic>
      <p:pic>
        <p:nvPicPr>
          <p:cNvPr id="21" name="Imagen 20">
            <a:extLst>
              <a:ext uri="{FF2B5EF4-FFF2-40B4-BE49-F238E27FC236}">
                <a16:creationId xmlns:a16="http://schemas.microsoft.com/office/drawing/2014/main" id="{FB7AE774-A466-2932-F432-BFBA26B8DE25}"/>
              </a:ext>
            </a:extLst>
          </p:cNvPr>
          <p:cNvPicPr>
            <a:picLocks noChangeAspect="1"/>
          </p:cNvPicPr>
          <p:nvPr/>
        </p:nvPicPr>
        <p:blipFill>
          <a:blip r:embed="rId5"/>
          <a:stretch>
            <a:fillRect/>
          </a:stretch>
        </p:blipFill>
        <p:spPr>
          <a:xfrm>
            <a:off x="1438890" y="4425956"/>
            <a:ext cx="2486452" cy="2344474"/>
          </a:xfrm>
          <a:prstGeom prst="rect">
            <a:avLst/>
          </a:prstGeom>
        </p:spPr>
      </p:pic>
      <p:pic>
        <p:nvPicPr>
          <p:cNvPr id="23" name="Imagen 22">
            <a:extLst>
              <a:ext uri="{FF2B5EF4-FFF2-40B4-BE49-F238E27FC236}">
                <a16:creationId xmlns:a16="http://schemas.microsoft.com/office/drawing/2014/main" id="{1BBF7D15-1426-FBA7-6069-ABA1DDA3CC40}"/>
              </a:ext>
            </a:extLst>
          </p:cNvPr>
          <p:cNvPicPr>
            <a:picLocks noChangeAspect="1"/>
          </p:cNvPicPr>
          <p:nvPr/>
        </p:nvPicPr>
        <p:blipFill>
          <a:blip r:embed="rId6"/>
          <a:stretch>
            <a:fillRect/>
          </a:stretch>
        </p:blipFill>
        <p:spPr>
          <a:xfrm>
            <a:off x="4875580" y="4417720"/>
            <a:ext cx="2076038" cy="2320499"/>
          </a:xfrm>
          <a:prstGeom prst="rect">
            <a:avLst/>
          </a:prstGeom>
        </p:spPr>
      </p:pic>
    </p:spTree>
    <p:extLst>
      <p:ext uri="{BB962C8B-B14F-4D97-AF65-F5344CB8AC3E}">
        <p14:creationId xmlns:p14="http://schemas.microsoft.com/office/powerpoint/2010/main" val="173904261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07A0C0C-AA12-0910-D7B3-E55D71970D10}"/>
              </a:ext>
            </a:extLst>
          </p:cNvPr>
          <p:cNvSpPr>
            <a:spLocks noGrp="1"/>
          </p:cNvSpPr>
          <p:nvPr>
            <p:ph type="title"/>
          </p:nvPr>
        </p:nvSpPr>
        <p:spPr/>
        <p:txBody>
          <a:bodyPr/>
          <a:lstStyle/>
          <a:p>
            <a:r>
              <a:rPr lang="es-ES" dirty="0"/>
              <a:t>Gradient Operators: Sobel vs. Scharr</a:t>
            </a:r>
          </a:p>
        </p:txBody>
      </p:sp>
      <p:sp>
        <p:nvSpPr>
          <p:cNvPr id="3" name="Marcador de fecha 2">
            <a:extLst>
              <a:ext uri="{FF2B5EF4-FFF2-40B4-BE49-F238E27FC236}">
                <a16:creationId xmlns:a16="http://schemas.microsoft.com/office/drawing/2014/main" id="{296C704C-2DA6-CF0D-DD2D-6110D7CF5C31}"/>
              </a:ext>
            </a:extLst>
          </p:cNvPr>
          <p:cNvSpPr>
            <a:spLocks noGrp="1"/>
          </p:cNvSpPr>
          <p:nvPr>
            <p:ph type="dt" sz="half" idx="10"/>
          </p:nvPr>
        </p:nvSpPr>
        <p:spPr/>
        <p:txBody>
          <a:bodyPr/>
          <a:lstStyle/>
          <a:p>
            <a:r>
              <a:rPr lang="es-ES"/>
              <a:t>Nombre del profesor</a:t>
            </a:r>
            <a:endParaRPr lang="es-ES" dirty="0"/>
          </a:p>
        </p:txBody>
      </p:sp>
      <p:sp>
        <p:nvSpPr>
          <p:cNvPr id="4" name="Marcador de número de diapositiva 3">
            <a:extLst>
              <a:ext uri="{FF2B5EF4-FFF2-40B4-BE49-F238E27FC236}">
                <a16:creationId xmlns:a16="http://schemas.microsoft.com/office/drawing/2014/main" id="{14F2CB53-8C40-124F-B163-AA9934B1F6DD}"/>
              </a:ext>
            </a:extLst>
          </p:cNvPr>
          <p:cNvSpPr>
            <a:spLocks noGrp="1"/>
          </p:cNvSpPr>
          <p:nvPr>
            <p:ph type="sldNum" sz="quarter" idx="12"/>
          </p:nvPr>
        </p:nvSpPr>
        <p:spPr/>
        <p:txBody>
          <a:bodyPr/>
          <a:lstStyle/>
          <a:p>
            <a:fld id="{782A4607-9936-4E24-98A0-335039E24A0B}" type="slidenum">
              <a:rPr lang="es-ES" smtClean="0"/>
              <a:pPr/>
              <a:t>80</a:t>
            </a:fld>
            <a:endParaRPr lang="es-ES"/>
          </a:p>
        </p:txBody>
      </p:sp>
      <p:sp>
        <p:nvSpPr>
          <p:cNvPr id="6" name="CuadroTexto 5">
            <a:extLst>
              <a:ext uri="{FF2B5EF4-FFF2-40B4-BE49-F238E27FC236}">
                <a16:creationId xmlns:a16="http://schemas.microsoft.com/office/drawing/2014/main" id="{448A3EBD-969A-03A1-FCFA-99987C1F67C4}"/>
              </a:ext>
            </a:extLst>
          </p:cNvPr>
          <p:cNvSpPr txBox="1"/>
          <p:nvPr/>
        </p:nvSpPr>
        <p:spPr>
          <a:xfrm>
            <a:off x="321880" y="1455730"/>
            <a:ext cx="8120765" cy="1754326"/>
          </a:xfrm>
          <a:prstGeom prst="rect">
            <a:avLst/>
          </a:prstGeom>
          <a:noFill/>
        </p:spPr>
        <p:txBody>
          <a:bodyPr wrap="square" rtlCol="0">
            <a:spAutoFit/>
          </a:bodyPr>
          <a:lstStyle/>
          <a:p>
            <a:pPr marL="285750" indent="-285750">
              <a:buFont typeface="Arial" panose="020B0604020202020204" pitchFamily="34" charset="0"/>
              <a:buChar char="•"/>
            </a:pPr>
            <a:r>
              <a:rPr lang="en-US" b="1" dirty="0"/>
              <a:t>Sobel Operator:</a:t>
            </a:r>
          </a:p>
          <a:p>
            <a:endParaRPr lang="en-US" dirty="0"/>
          </a:p>
          <a:p>
            <a:pPr marL="742950" lvl="1" indent="-285750">
              <a:buFont typeface="Wingdings" panose="05000000000000000000" pitchFamily="2" charset="2"/>
              <a:buChar char="ü"/>
            </a:pPr>
            <a:r>
              <a:rPr lang="en-US" dirty="0"/>
              <a:t>A convolution kernel used to approximate gradients.</a:t>
            </a:r>
          </a:p>
          <a:p>
            <a:pPr marL="742950" lvl="1" indent="-285750">
              <a:buFont typeface="Wingdings" panose="05000000000000000000" pitchFamily="2" charset="2"/>
              <a:buChar char="ü"/>
            </a:pPr>
            <a:r>
              <a:rPr lang="en-US" dirty="0"/>
              <a:t>Highlights edges in horizontal and vertical directions.</a:t>
            </a:r>
          </a:p>
          <a:p>
            <a:r>
              <a:rPr lang="en-US" dirty="0"/>
              <a:t>	</a:t>
            </a:r>
          </a:p>
          <a:p>
            <a:r>
              <a:rPr lang="en-US" b="1" dirty="0"/>
              <a:t>Kernel Example</a:t>
            </a:r>
            <a:r>
              <a:rPr lang="en-US" dirty="0"/>
              <a:t>:</a:t>
            </a:r>
            <a:endParaRPr lang="es-ES" dirty="0"/>
          </a:p>
        </p:txBody>
      </p:sp>
      <p:sp>
        <p:nvSpPr>
          <p:cNvPr id="9" name="CuadroTexto 8">
            <a:extLst>
              <a:ext uri="{FF2B5EF4-FFF2-40B4-BE49-F238E27FC236}">
                <a16:creationId xmlns:a16="http://schemas.microsoft.com/office/drawing/2014/main" id="{F73F94E9-98DE-9CDA-1DF8-9BFEB4EA7D74}"/>
              </a:ext>
            </a:extLst>
          </p:cNvPr>
          <p:cNvSpPr txBox="1"/>
          <p:nvPr/>
        </p:nvSpPr>
        <p:spPr>
          <a:xfrm>
            <a:off x="397775" y="4343125"/>
            <a:ext cx="7618947" cy="1754326"/>
          </a:xfrm>
          <a:prstGeom prst="rect">
            <a:avLst/>
          </a:prstGeom>
          <a:noFill/>
        </p:spPr>
        <p:txBody>
          <a:bodyPr wrap="square" rtlCol="0">
            <a:spAutoFit/>
          </a:bodyPr>
          <a:lstStyle/>
          <a:p>
            <a:pPr marL="285750" indent="-285750">
              <a:buFont typeface="Arial" panose="020B0604020202020204" pitchFamily="34" charset="0"/>
              <a:buChar char="•"/>
            </a:pPr>
            <a:r>
              <a:rPr lang="en-US" b="1" dirty="0"/>
              <a:t>Scharr Operator:</a:t>
            </a:r>
          </a:p>
          <a:p>
            <a:endParaRPr lang="en-US" dirty="0"/>
          </a:p>
          <a:p>
            <a:pPr marL="742950" lvl="1" indent="-285750">
              <a:buFont typeface="Wingdings" panose="05000000000000000000" pitchFamily="2" charset="2"/>
              <a:buChar char="ü"/>
            </a:pPr>
            <a:r>
              <a:rPr lang="en-US" dirty="0"/>
              <a:t>An improved version of Sobel, better at detecting edges at 45° and 135°.</a:t>
            </a:r>
          </a:p>
          <a:p>
            <a:endParaRPr lang="en-US" dirty="0"/>
          </a:p>
          <a:p>
            <a:r>
              <a:rPr lang="en-US" b="1" dirty="0"/>
              <a:t>Kernel Example:</a:t>
            </a:r>
            <a:endParaRPr lang="es-ES" b="1" dirty="0"/>
          </a:p>
        </p:txBody>
      </p:sp>
      <p:pic>
        <p:nvPicPr>
          <p:cNvPr id="13" name="Imagen 12">
            <a:extLst>
              <a:ext uri="{FF2B5EF4-FFF2-40B4-BE49-F238E27FC236}">
                <a16:creationId xmlns:a16="http://schemas.microsoft.com/office/drawing/2014/main" id="{7333447C-2E97-BC20-E38A-BED5FE7984D7}"/>
              </a:ext>
            </a:extLst>
          </p:cNvPr>
          <p:cNvPicPr>
            <a:picLocks noChangeAspect="1"/>
          </p:cNvPicPr>
          <p:nvPr/>
        </p:nvPicPr>
        <p:blipFill>
          <a:blip r:embed="rId2"/>
          <a:stretch>
            <a:fillRect/>
          </a:stretch>
        </p:blipFill>
        <p:spPr>
          <a:xfrm>
            <a:off x="2522835" y="3049525"/>
            <a:ext cx="4552008" cy="1044467"/>
          </a:xfrm>
          <a:prstGeom prst="rect">
            <a:avLst/>
          </a:prstGeom>
        </p:spPr>
      </p:pic>
      <p:pic>
        <p:nvPicPr>
          <p:cNvPr id="15" name="Imagen 14">
            <a:extLst>
              <a:ext uri="{FF2B5EF4-FFF2-40B4-BE49-F238E27FC236}">
                <a16:creationId xmlns:a16="http://schemas.microsoft.com/office/drawing/2014/main" id="{DAD7A433-52F6-B35C-1A68-0EC081C714D3}"/>
              </a:ext>
            </a:extLst>
          </p:cNvPr>
          <p:cNvPicPr>
            <a:picLocks noChangeAspect="1"/>
          </p:cNvPicPr>
          <p:nvPr/>
        </p:nvPicPr>
        <p:blipFill>
          <a:blip r:embed="rId3"/>
          <a:stretch>
            <a:fillRect/>
          </a:stretch>
        </p:blipFill>
        <p:spPr>
          <a:xfrm>
            <a:off x="2674625" y="5595618"/>
            <a:ext cx="4869640" cy="1003666"/>
          </a:xfrm>
          <a:prstGeom prst="rect">
            <a:avLst/>
          </a:prstGeom>
        </p:spPr>
      </p:pic>
    </p:spTree>
    <p:extLst>
      <p:ext uri="{BB962C8B-B14F-4D97-AF65-F5344CB8AC3E}">
        <p14:creationId xmlns:p14="http://schemas.microsoft.com/office/powerpoint/2010/main" val="96447015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A6CA633-7B88-701A-0011-63250AD20945}"/>
              </a:ext>
            </a:extLst>
          </p:cNvPr>
          <p:cNvSpPr>
            <a:spLocks noGrp="1"/>
          </p:cNvSpPr>
          <p:nvPr>
            <p:ph type="title"/>
          </p:nvPr>
        </p:nvSpPr>
        <p:spPr/>
        <p:txBody>
          <a:bodyPr/>
          <a:lstStyle/>
          <a:p>
            <a:r>
              <a:rPr lang="es-ES" dirty="0"/>
              <a:t>Gradient Operators: Sobel </a:t>
            </a:r>
          </a:p>
        </p:txBody>
      </p:sp>
      <p:sp>
        <p:nvSpPr>
          <p:cNvPr id="3" name="Marcador de fecha 2">
            <a:extLst>
              <a:ext uri="{FF2B5EF4-FFF2-40B4-BE49-F238E27FC236}">
                <a16:creationId xmlns:a16="http://schemas.microsoft.com/office/drawing/2014/main" id="{3479620A-732F-C931-8ABE-78D6A5F663C8}"/>
              </a:ext>
            </a:extLst>
          </p:cNvPr>
          <p:cNvSpPr>
            <a:spLocks noGrp="1"/>
          </p:cNvSpPr>
          <p:nvPr>
            <p:ph type="dt" sz="half" idx="10"/>
          </p:nvPr>
        </p:nvSpPr>
        <p:spPr/>
        <p:txBody>
          <a:bodyPr/>
          <a:lstStyle/>
          <a:p>
            <a:r>
              <a:rPr lang="es-ES"/>
              <a:t>Nombre del profesor</a:t>
            </a:r>
            <a:endParaRPr lang="es-ES" dirty="0"/>
          </a:p>
        </p:txBody>
      </p:sp>
      <p:sp>
        <p:nvSpPr>
          <p:cNvPr id="4" name="Marcador de número de diapositiva 3">
            <a:extLst>
              <a:ext uri="{FF2B5EF4-FFF2-40B4-BE49-F238E27FC236}">
                <a16:creationId xmlns:a16="http://schemas.microsoft.com/office/drawing/2014/main" id="{136756EB-DA87-F634-2469-C6AB323D9E87}"/>
              </a:ext>
            </a:extLst>
          </p:cNvPr>
          <p:cNvSpPr>
            <a:spLocks noGrp="1"/>
          </p:cNvSpPr>
          <p:nvPr>
            <p:ph type="sldNum" sz="quarter" idx="12"/>
          </p:nvPr>
        </p:nvSpPr>
        <p:spPr/>
        <p:txBody>
          <a:bodyPr/>
          <a:lstStyle/>
          <a:p>
            <a:fld id="{782A4607-9936-4E24-98A0-335039E24A0B}" type="slidenum">
              <a:rPr lang="es-ES" smtClean="0"/>
              <a:pPr/>
              <a:t>81</a:t>
            </a:fld>
            <a:endParaRPr lang="es-ES"/>
          </a:p>
        </p:txBody>
      </p:sp>
      <p:pic>
        <p:nvPicPr>
          <p:cNvPr id="9" name="Imagen 8">
            <a:extLst>
              <a:ext uri="{FF2B5EF4-FFF2-40B4-BE49-F238E27FC236}">
                <a16:creationId xmlns:a16="http://schemas.microsoft.com/office/drawing/2014/main" id="{F114D5EC-E316-E713-0085-53256B4DF986}"/>
              </a:ext>
            </a:extLst>
          </p:cNvPr>
          <p:cNvPicPr>
            <a:picLocks noChangeAspect="1"/>
          </p:cNvPicPr>
          <p:nvPr/>
        </p:nvPicPr>
        <p:blipFill>
          <a:blip r:embed="rId2"/>
          <a:srcRect l="13041" t="6798" r="7907"/>
          <a:stretch/>
        </p:blipFill>
        <p:spPr>
          <a:xfrm>
            <a:off x="701355" y="1379835"/>
            <a:ext cx="3055425" cy="2910609"/>
          </a:xfrm>
          <a:prstGeom prst="rect">
            <a:avLst/>
          </a:prstGeom>
        </p:spPr>
      </p:pic>
      <p:pic>
        <p:nvPicPr>
          <p:cNvPr id="11" name="Imagen 10">
            <a:extLst>
              <a:ext uri="{FF2B5EF4-FFF2-40B4-BE49-F238E27FC236}">
                <a16:creationId xmlns:a16="http://schemas.microsoft.com/office/drawing/2014/main" id="{9C372E59-5009-D34A-9985-73538931594A}"/>
              </a:ext>
            </a:extLst>
          </p:cNvPr>
          <p:cNvPicPr>
            <a:picLocks noChangeAspect="1"/>
          </p:cNvPicPr>
          <p:nvPr/>
        </p:nvPicPr>
        <p:blipFill>
          <a:blip r:embed="rId3"/>
          <a:stretch>
            <a:fillRect/>
          </a:stretch>
        </p:blipFill>
        <p:spPr>
          <a:xfrm>
            <a:off x="4824453" y="2036758"/>
            <a:ext cx="3739083" cy="1347975"/>
          </a:xfrm>
          <a:prstGeom prst="rect">
            <a:avLst/>
          </a:prstGeom>
        </p:spPr>
      </p:pic>
      <p:pic>
        <p:nvPicPr>
          <p:cNvPr id="13" name="Imagen 12">
            <a:extLst>
              <a:ext uri="{FF2B5EF4-FFF2-40B4-BE49-F238E27FC236}">
                <a16:creationId xmlns:a16="http://schemas.microsoft.com/office/drawing/2014/main" id="{BF50F8C7-F806-B40C-50A3-D2DAE9030F2C}"/>
              </a:ext>
            </a:extLst>
          </p:cNvPr>
          <p:cNvPicPr>
            <a:picLocks noChangeAspect="1"/>
          </p:cNvPicPr>
          <p:nvPr/>
        </p:nvPicPr>
        <p:blipFill>
          <a:blip r:embed="rId4"/>
          <a:stretch>
            <a:fillRect/>
          </a:stretch>
        </p:blipFill>
        <p:spPr>
          <a:xfrm>
            <a:off x="4681591" y="4112055"/>
            <a:ext cx="3419953" cy="1305107"/>
          </a:xfrm>
          <a:prstGeom prst="rect">
            <a:avLst/>
          </a:prstGeom>
        </p:spPr>
      </p:pic>
      <p:sp>
        <p:nvSpPr>
          <p:cNvPr id="14" name="CuadroTexto 13">
            <a:extLst>
              <a:ext uri="{FF2B5EF4-FFF2-40B4-BE49-F238E27FC236}">
                <a16:creationId xmlns:a16="http://schemas.microsoft.com/office/drawing/2014/main" id="{CCF5E59A-6EB4-070A-D3CE-82AB25D5E263}"/>
              </a:ext>
            </a:extLst>
          </p:cNvPr>
          <p:cNvSpPr txBox="1"/>
          <p:nvPr/>
        </p:nvSpPr>
        <p:spPr>
          <a:xfrm>
            <a:off x="612281" y="5556282"/>
            <a:ext cx="8424345" cy="646331"/>
          </a:xfrm>
          <a:prstGeom prst="rect">
            <a:avLst/>
          </a:prstGeom>
          <a:noFill/>
        </p:spPr>
        <p:txBody>
          <a:bodyPr wrap="square" rtlCol="0">
            <a:spAutoFit/>
          </a:bodyPr>
          <a:lstStyle/>
          <a:p>
            <a:r>
              <a:rPr lang="en-US" dirty="0"/>
              <a:t>It’s important to note that the Sobel operator is only really used for grayscale images as it measures changes in intensity.</a:t>
            </a:r>
            <a:endParaRPr lang="es-ES" dirty="0"/>
          </a:p>
        </p:txBody>
      </p:sp>
      <p:sp>
        <p:nvSpPr>
          <p:cNvPr id="15" name="CuadroTexto 14">
            <a:extLst>
              <a:ext uri="{FF2B5EF4-FFF2-40B4-BE49-F238E27FC236}">
                <a16:creationId xmlns:a16="http://schemas.microsoft.com/office/drawing/2014/main" id="{4B172590-D34F-3E1B-E4FB-D19753E55FFE}"/>
              </a:ext>
            </a:extLst>
          </p:cNvPr>
          <p:cNvSpPr txBox="1"/>
          <p:nvPr/>
        </p:nvSpPr>
        <p:spPr>
          <a:xfrm>
            <a:off x="4376132" y="3328490"/>
            <a:ext cx="4187404" cy="646331"/>
          </a:xfrm>
          <a:prstGeom prst="rect">
            <a:avLst/>
          </a:prstGeom>
          <a:noFill/>
        </p:spPr>
        <p:txBody>
          <a:bodyPr wrap="square" rtlCol="0">
            <a:spAutoFit/>
          </a:bodyPr>
          <a:lstStyle/>
          <a:p>
            <a:r>
              <a:rPr lang="en-US" dirty="0"/>
              <a:t>We can also calculate the angle of the edge through the use of arctan:</a:t>
            </a:r>
            <a:endParaRPr lang="es-ES" dirty="0"/>
          </a:p>
        </p:txBody>
      </p:sp>
      <p:sp>
        <p:nvSpPr>
          <p:cNvPr id="16" name="CuadroTexto 15">
            <a:extLst>
              <a:ext uri="{FF2B5EF4-FFF2-40B4-BE49-F238E27FC236}">
                <a16:creationId xmlns:a16="http://schemas.microsoft.com/office/drawing/2014/main" id="{6F92185D-805C-9555-ED98-AE27C04649C1}"/>
              </a:ext>
            </a:extLst>
          </p:cNvPr>
          <p:cNvSpPr txBox="1"/>
          <p:nvPr/>
        </p:nvSpPr>
        <p:spPr>
          <a:xfrm>
            <a:off x="4273865" y="1156941"/>
            <a:ext cx="4762761" cy="1200329"/>
          </a:xfrm>
          <a:prstGeom prst="rect">
            <a:avLst/>
          </a:prstGeom>
          <a:noFill/>
        </p:spPr>
        <p:txBody>
          <a:bodyPr wrap="square" rtlCol="0">
            <a:spAutoFit/>
          </a:bodyPr>
          <a:lstStyle/>
          <a:p>
            <a:pPr algn="just"/>
            <a:r>
              <a:rPr lang="en-US" dirty="0"/>
              <a:t>Images don’t have perfect horizontal or vertical edges, so we need to compute the total magnitude of the gradient. This can done as follows:</a:t>
            </a:r>
            <a:endParaRPr lang="es-ES" dirty="0"/>
          </a:p>
        </p:txBody>
      </p:sp>
    </p:spTree>
    <p:extLst>
      <p:ext uri="{BB962C8B-B14F-4D97-AF65-F5344CB8AC3E}">
        <p14:creationId xmlns:p14="http://schemas.microsoft.com/office/powerpoint/2010/main" val="75508253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7666FF-C9B7-5A9E-1F4D-00859E66F773}"/>
              </a:ext>
            </a:extLst>
          </p:cNvPr>
          <p:cNvSpPr>
            <a:spLocks noGrp="1"/>
          </p:cNvSpPr>
          <p:nvPr>
            <p:ph type="title"/>
          </p:nvPr>
        </p:nvSpPr>
        <p:spPr/>
        <p:txBody>
          <a:bodyPr/>
          <a:lstStyle/>
          <a:p>
            <a:r>
              <a:rPr lang="en-US" dirty="0"/>
              <a:t>Implementing Scharr and Sobel Filters with OpenCV</a:t>
            </a:r>
            <a:endParaRPr lang="es-ES" dirty="0"/>
          </a:p>
        </p:txBody>
      </p:sp>
      <p:sp>
        <p:nvSpPr>
          <p:cNvPr id="3" name="Marcador de fecha 2">
            <a:extLst>
              <a:ext uri="{FF2B5EF4-FFF2-40B4-BE49-F238E27FC236}">
                <a16:creationId xmlns:a16="http://schemas.microsoft.com/office/drawing/2014/main" id="{537F1DF0-FACC-3ECD-0D76-AE8C97FCEE21}"/>
              </a:ext>
            </a:extLst>
          </p:cNvPr>
          <p:cNvSpPr>
            <a:spLocks noGrp="1"/>
          </p:cNvSpPr>
          <p:nvPr>
            <p:ph type="dt" sz="half" idx="10"/>
          </p:nvPr>
        </p:nvSpPr>
        <p:spPr/>
        <p:txBody>
          <a:bodyPr/>
          <a:lstStyle/>
          <a:p>
            <a:r>
              <a:rPr lang="es-ES"/>
              <a:t>Nombre del profesor</a:t>
            </a:r>
            <a:endParaRPr lang="es-ES" dirty="0"/>
          </a:p>
        </p:txBody>
      </p:sp>
      <p:sp>
        <p:nvSpPr>
          <p:cNvPr id="4" name="Marcador de número de diapositiva 3">
            <a:extLst>
              <a:ext uri="{FF2B5EF4-FFF2-40B4-BE49-F238E27FC236}">
                <a16:creationId xmlns:a16="http://schemas.microsoft.com/office/drawing/2014/main" id="{BA66CCDD-0174-0003-9EC5-E862CD6340EB}"/>
              </a:ext>
            </a:extLst>
          </p:cNvPr>
          <p:cNvSpPr>
            <a:spLocks noGrp="1"/>
          </p:cNvSpPr>
          <p:nvPr>
            <p:ph type="sldNum" sz="quarter" idx="12"/>
          </p:nvPr>
        </p:nvSpPr>
        <p:spPr/>
        <p:txBody>
          <a:bodyPr/>
          <a:lstStyle/>
          <a:p>
            <a:fld id="{782A4607-9936-4E24-98A0-335039E24A0B}" type="slidenum">
              <a:rPr lang="es-ES" smtClean="0"/>
              <a:pPr/>
              <a:t>82</a:t>
            </a:fld>
            <a:endParaRPr lang="es-ES"/>
          </a:p>
        </p:txBody>
      </p:sp>
      <p:sp>
        <p:nvSpPr>
          <p:cNvPr id="7" name="CuadroTexto 6">
            <a:extLst>
              <a:ext uri="{FF2B5EF4-FFF2-40B4-BE49-F238E27FC236}">
                <a16:creationId xmlns:a16="http://schemas.microsoft.com/office/drawing/2014/main" id="{5016CDD1-3913-5E49-D669-F600BFA1AABB}"/>
              </a:ext>
            </a:extLst>
          </p:cNvPr>
          <p:cNvSpPr txBox="1"/>
          <p:nvPr/>
        </p:nvSpPr>
        <p:spPr>
          <a:xfrm>
            <a:off x="147950" y="1094671"/>
            <a:ext cx="4572000" cy="369332"/>
          </a:xfrm>
          <a:prstGeom prst="rect">
            <a:avLst/>
          </a:prstGeom>
          <a:noFill/>
        </p:spPr>
        <p:txBody>
          <a:bodyPr wrap="square">
            <a:spAutoFit/>
          </a:bodyPr>
          <a:lstStyle/>
          <a:p>
            <a:r>
              <a:rPr lang="es-ES" dirty="0"/>
              <a:t>opencv_sobel_scharr.py</a:t>
            </a:r>
          </a:p>
        </p:txBody>
      </p:sp>
      <p:pic>
        <p:nvPicPr>
          <p:cNvPr id="12" name="Imagen 11">
            <a:extLst>
              <a:ext uri="{FF2B5EF4-FFF2-40B4-BE49-F238E27FC236}">
                <a16:creationId xmlns:a16="http://schemas.microsoft.com/office/drawing/2014/main" id="{F414BE95-1451-4F03-44E3-11FE9F80647F}"/>
              </a:ext>
            </a:extLst>
          </p:cNvPr>
          <p:cNvPicPr>
            <a:picLocks noChangeAspect="1"/>
          </p:cNvPicPr>
          <p:nvPr/>
        </p:nvPicPr>
        <p:blipFill>
          <a:blip r:embed="rId2"/>
          <a:stretch>
            <a:fillRect/>
          </a:stretch>
        </p:blipFill>
        <p:spPr>
          <a:xfrm>
            <a:off x="1232620" y="1607917"/>
            <a:ext cx="6310586" cy="3257766"/>
          </a:xfrm>
          <a:prstGeom prst="rect">
            <a:avLst/>
          </a:prstGeom>
        </p:spPr>
      </p:pic>
      <p:sp>
        <p:nvSpPr>
          <p:cNvPr id="13" name="CuadroTexto 12">
            <a:extLst>
              <a:ext uri="{FF2B5EF4-FFF2-40B4-BE49-F238E27FC236}">
                <a16:creationId xmlns:a16="http://schemas.microsoft.com/office/drawing/2014/main" id="{C6BCCDE0-ACD6-9C86-19D5-30FB9F086872}"/>
              </a:ext>
            </a:extLst>
          </p:cNvPr>
          <p:cNvSpPr txBox="1"/>
          <p:nvPr/>
        </p:nvSpPr>
        <p:spPr>
          <a:xfrm>
            <a:off x="549565" y="4918304"/>
            <a:ext cx="8227079" cy="1477328"/>
          </a:xfrm>
          <a:prstGeom prst="rect">
            <a:avLst/>
          </a:prstGeom>
          <a:noFill/>
        </p:spPr>
        <p:txBody>
          <a:bodyPr wrap="square" rtlCol="0">
            <a:spAutoFit/>
          </a:bodyPr>
          <a:lstStyle/>
          <a:p>
            <a:pPr algn="just"/>
            <a:r>
              <a:rPr lang="en-US" dirty="0"/>
              <a:t>Computing both the Gx and Gy values is handled on Lines 23 and 24 by making a call to cv2.Sobel. Specifying a value of dx=1 and dy=0 indicates that we want to compute the gradient across the x direction. And supplying a value of dx=0 and dy=1 indicates that we want to compute the gradient across the y direction.</a:t>
            </a:r>
            <a:endParaRPr lang="es-ES" dirty="0"/>
          </a:p>
        </p:txBody>
      </p:sp>
    </p:spTree>
    <p:extLst>
      <p:ext uri="{BB962C8B-B14F-4D97-AF65-F5344CB8AC3E}">
        <p14:creationId xmlns:p14="http://schemas.microsoft.com/office/powerpoint/2010/main" val="409233628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919690B-2C86-4350-2EE9-DC441BB09E0F}"/>
              </a:ext>
            </a:extLst>
          </p:cNvPr>
          <p:cNvSpPr>
            <a:spLocks noGrp="1"/>
          </p:cNvSpPr>
          <p:nvPr>
            <p:ph type="title"/>
          </p:nvPr>
        </p:nvSpPr>
        <p:spPr/>
        <p:txBody>
          <a:bodyPr/>
          <a:lstStyle/>
          <a:p>
            <a:r>
              <a:rPr lang="en-US" dirty="0"/>
              <a:t>Implementing Scharr and Sobel Filters with OpenCV</a:t>
            </a:r>
            <a:endParaRPr lang="es-ES" dirty="0"/>
          </a:p>
        </p:txBody>
      </p:sp>
      <p:sp>
        <p:nvSpPr>
          <p:cNvPr id="3" name="Marcador de fecha 2">
            <a:extLst>
              <a:ext uri="{FF2B5EF4-FFF2-40B4-BE49-F238E27FC236}">
                <a16:creationId xmlns:a16="http://schemas.microsoft.com/office/drawing/2014/main" id="{08381B15-ED28-F67D-B856-E1FD4CEB17E2}"/>
              </a:ext>
            </a:extLst>
          </p:cNvPr>
          <p:cNvSpPr>
            <a:spLocks noGrp="1"/>
          </p:cNvSpPr>
          <p:nvPr>
            <p:ph type="dt" sz="half" idx="10"/>
          </p:nvPr>
        </p:nvSpPr>
        <p:spPr/>
        <p:txBody>
          <a:bodyPr/>
          <a:lstStyle/>
          <a:p>
            <a:r>
              <a:rPr lang="es-ES"/>
              <a:t>Nombre del profesor</a:t>
            </a:r>
            <a:endParaRPr lang="es-ES" dirty="0"/>
          </a:p>
        </p:txBody>
      </p:sp>
      <p:sp>
        <p:nvSpPr>
          <p:cNvPr id="4" name="Marcador de número de diapositiva 3">
            <a:extLst>
              <a:ext uri="{FF2B5EF4-FFF2-40B4-BE49-F238E27FC236}">
                <a16:creationId xmlns:a16="http://schemas.microsoft.com/office/drawing/2014/main" id="{95AD7A7D-15C8-E583-8687-1CF838BC4561}"/>
              </a:ext>
            </a:extLst>
          </p:cNvPr>
          <p:cNvSpPr>
            <a:spLocks noGrp="1"/>
          </p:cNvSpPr>
          <p:nvPr>
            <p:ph type="sldNum" sz="quarter" idx="12"/>
          </p:nvPr>
        </p:nvSpPr>
        <p:spPr/>
        <p:txBody>
          <a:bodyPr/>
          <a:lstStyle/>
          <a:p>
            <a:fld id="{782A4607-9936-4E24-98A0-335039E24A0B}" type="slidenum">
              <a:rPr lang="es-ES" smtClean="0"/>
              <a:pPr/>
              <a:t>83</a:t>
            </a:fld>
            <a:endParaRPr lang="es-ES"/>
          </a:p>
        </p:txBody>
      </p:sp>
      <p:sp>
        <p:nvSpPr>
          <p:cNvPr id="6" name="CuadroTexto 5">
            <a:extLst>
              <a:ext uri="{FF2B5EF4-FFF2-40B4-BE49-F238E27FC236}">
                <a16:creationId xmlns:a16="http://schemas.microsoft.com/office/drawing/2014/main" id="{CCCD8099-82D9-D094-20F4-07727A37ED90}"/>
              </a:ext>
            </a:extLst>
          </p:cNvPr>
          <p:cNvSpPr txBox="1"/>
          <p:nvPr/>
        </p:nvSpPr>
        <p:spPr>
          <a:xfrm>
            <a:off x="220228" y="1455730"/>
            <a:ext cx="8570600" cy="3693319"/>
          </a:xfrm>
          <a:prstGeom prst="rect">
            <a:avLst/>
          </a:prstGeom>
          <a:noFill/>
        </p:spPr>
        <p:txBody>
          <a:bodyPr wrap="square" rtlCol="0">
            <a:spAutoFit/>
          </a:bodyPr>
          <a:lstStyle/>
          <a:p>
            <a:r>
              <a:rPr lang="en-US" dirty="0"/>
              <a:t>Note: In the event that we want to use the Scharr filter instead of the Sobel filter we simply specify our --scharr command line argument to be &gt; 0 — from there the appropriate ksize is set (Line 22).</a:t>
            </a:r>
          </a:p>
          <a:p>
            <a:endParaRPr lang="en-US" dirty="0"/>
          </a:p>
          <a:p>
            <a:r>
              <a:rPr lang="en-US" dirty="0"/>
              <a:t>However, at this point, both gX and gY are now of the floating point data type. If we want to visualize them on our screen we need to convert them back to 8-bit unsigned integers. Lines 30 and 31 take the absolute value of the gradient images and then squish the values back into the range [0, 255].</a:t>
            </a:r>
          </a:p>
          <a:p>
            <a:endParaRPr lang="en-US" dirty="0"/>
          </a:p>
          <a:p>
            <a:r>
              <a:rPr lang="en-US" dirty="0"/>
              <a:t>Finally, we combine gX and gY into a single image using the cv2.addWeighted function, weighting each gradient representation equally.</a:t>
            </a:r>
          </a:p>
          <a:p>
            <a:endParaRPr lang="en-US" dirty="0"/>
          </a:p>
          <a:p>
            <a:r>
              <a:rPr lang="en-US" dirty="0"/>
              <a:t>Lines 37-40 then show our output images on our screen.</a:t>
            </a:r>
            <a:endParaRPr lang="es-ES" dirty="0"/>
          </a:p>
        </p:txBody>
      </p:sp>
    </p:spTree>
    <p:extLst>
      <p:ext uri="{BB962C8B-B14F-4D97-AF65-F5344CB8AC3E}">
        <p14:creationId xmlns:p14="http://schemas.microsoft.com/office/powerpoint/2010/main" val="155802927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198AEF8-B6A6-BE10-94C8-26E2E29706EB}"/>
              </a:ext>
            </a:extLst>
          </p:cNvPr>
          <p:cNvSpPr>
            <a:spLocks noGrp="1"/>
          </p:cNvSpPr>
          <p:nvPr>
            <p:ph type="title"/>
          </p:nvPr>
        </p:nvSpPr>
        <p:spPr/>
        <p:txBody>
          <a:bodyPr/>
          <a:lstStyle/>
          <a:p>
            <a:r>
              <a:rPr lang="en-US" dirty="0"/>
              <a:t>Implementing Scharr and Sobel Filters with OpenCV</a:t>
            </a:r>
            <a:endParaRPr lang="es-ES" dirty="0"/>
          </a:p>
        </p:txBody>
      </p:sp>
      <p:sp>
        <p:nvSpPr>
          <p:cNvPr id="3" name="Marcador de fecha 2">
            <a:extLst>
              <a:ext uri="{FF2B5EF4-FFF2-40B4-BE49-F238E27FC236}">
                <a16:creationId xmlns:a16="http://schemas.microsoft.com/office/drawing/2014/main" id="{4FAF4E88-D610-2181-7184-3C9A265098FF}"/>
              </a:ext>
            </a:extLst>
          </p:cNvPr>
          <p:cNvSpPr>
            <a:spLocks noGrp="1"/>
          </p:cNvSpPr>
          <p:nvPr>
            <p:ph type="dt" sz="half" idx="10"/>
          </p:nvPr>
        </p:nvSpPr>
        <p:spPr/>
        <p:txBody>
          <a:bodyPr/>
          <a:lstStyle/>
          <a:p>
            <a:r>
              <a:rPr lang="es-ES"/>
              <a:t>Nombre del profesor</a:t>
            </a:r>
            <a:endParaRPr lang="es-ES" dirty="0"/>
          </a:p>
        </p:txBody>
      </p:sp>
      <p:sp>
        <p:nvSpPr>
          <p:cNvPr id="4" name="Marcador de número de diapositiva 3">
            <a:extLst>
              <a:ext uri="{FF2B5EF4-FFF2-40B4-BE49-F238E27FC236}">
                <a16:creationId xmlns:a16="http://schemas.microsoft.com/office/drawing/2014/main" id="{850F56D9-CAE4-C36C-A796-E21DE2C245EE}"/>
              </a:ext>
            </a:extLst>
          </p:cNvPr>
          <p:cNvSpPr>
            <a:spLocks noGrp="1"/>
          </p:cNvSpPr>
          <p:nvPr>
            <p:ph type="sldNum" sz="quarter" idx="12"/>
          </p:nvPr>
        </p:nvSpPr>
        <p:spPr/>
        <p:txBody>
          <a:bodyPr/>
          <a:lstStyle/>
          <a:p>
            <a:fld id="{782A4607-9936-4E24-98A0-335039E24A0B}" type="slidenum">
              <a:rPr lang="es-ES" smtClean="0"/>
              <a:pPr/>
              <a:t>84</a:t>
            </a:fld>
            <a:endParaRPr lang="es-ES"/>
          </a:p>
        </p:txBody>
      </p:sp>
      <p:sp>
        <p:nvSpPr>
          <p:cNvPr id="6" name="CuadroTexto 5">
            <a:extLst>
              <a:ext uri="{FF2B5EF4-FFF2-40B4-BE49-F238E27FC236}">
                <a16:creationId xmlns:a16="http://schemas.microsoft.com/office/drawing/2014/main" id="{46D1DD92-8767-CCD3-9C60-83ECD72741CB}"/>
              </a:ext>
            </a:extLst>
          </p:cNvPr>
          <p:cNvSpPr txBox="1"/>
          <p:nvPr/>
        </p:nvSpPr>
        <p:spPr>
          <a:xfrm>
            <a:off x="2067465" y="2518260"/>
            <a:ext cx="4629595" cy="1015663"/>
          </a:xfrm>
          <a:prstGeom prst="rect">
            <a:avLst/>
          </a:prstGeom>
          <a:noFill/>
        </p:spPr>
        <p:txBody>
          <a:bodyPr wrap="square" rtlCol="0">
            <a:spAutoFit/>
          </a:bodyPr>
          <a:lstStyle/>
          <a:p>
            <a:r>
              <a:rPr lang="es-ES" sz="6000" b="1" dirty="0">
                <a:solidFill>
                  <a:schemeClr val="accent6">
                    <a:lumMod val="60000"/>
                    <a:lumOff val="40000"/>
                  </a:schemeClr>
                </a:solidFill>
              </a:rPr>
              <a:t>HANDS ON</a:t>
            </a:r>
          </a:p>
        </p:txBody>
      </p:sp>
    </p:spTree>
    <p:extLst>
      <p:ext uri="{BB962C8B-B14F-4D97-AF65-F5344CB8AC3E}">
        <p14:creationId xmlns:p14="http://schemas.microsoft.com/office/powerpoint/2010/main" val="188016791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D04EC1C-0AB5-AD39-399C-B53AAC1DE1D2}"/>
              </a:ext>
            </a:extLst>
          </p:cNvPr>
          <p:cNvSpPr>
            <a:spLocks noGrp="1"/>
          </p:cNvSpPr>
          <p:nvPr>
            <p:ph type="title"/>
          </p:nvPr>
        </p:nvSpPr>
        <p:spPr/>
        <p:txBody>
          <a:bodyPr/>
          <a:lstStyle/>
          <a:p>
            <a:r>
              <a:rPr lang="es-ES" dirty="0"/>
              <a:t>What is Edge Detection?</a:t>
            </a:r>
          </a:p>
        </p:txBody>
      </p:sp>
      <p:sp>
        <p:nvSpPr>
          <p:cNvPr id="3" name="Marcador de fecha 2">
            <a:extLst>
              <a:ext uri="{FF2B5EF4-FFF2-40B4-BE49-F238E27FC236}">
                <a16:creationId xmlns:a16="http://schemas.microsoft.com/office/drawing/2014/main" id="{86F6A3BF-9294-CB29-3B4E-A45B72E3A81E}"/>
              </a:ext>
            </a:extLst>
          </p:cNvPr>
          <p:cNvSpPr>
            <a:spLocks noGrp="1"/>
          </p:cNvSpPr>
          <p:nvPr>
            <p:ph type="dt" sz="half" idx="10"/>
          </p:nvPr>
        </p:nvSpPr>
        <p:spPr/>
        <p:txBody>
          <a:bodyPr/>
          <a:lstStyle/>
          <a:p>
            <a:r>
              <a:rPr lang="es-ES"/>
              <a:t>Nombre del profesor</a:t>
            </a:r>
            <a:endParaRPr lang="es-ES" dirty="0"/>
          </a:p>
        </p:txBody>
      </p:sp>
      <p:sp>
        <p:nvSpPr>
          <p:cNvPr id="4" name="Marcador de número de diapositiva 3">
            <a:extLst>
              <a:ext uri="{FF2B5EF4-FFF2-40B4-BE49-F238E27FC236}">
                <a16:creationId xmlns:a16="http://schemas.microsoft.com/office/drawing/2014/main" id="{57E73219-CC3D-7450-5199-B1CDB415813A}"/>
              </a:ext>
            </a:extLst>
          </p:cNvPr>
          <p:cNvSpPr>
            <a:spLocks noGrp="1"/>
          </p:cNvSpPr>
          <p:nvPr>
            <p:ph type="sldNum" sz="quarter" idx="12"/>
          </p:nvPr>
        </p:nvSpPr>
        <p:spPr/>
        <p:txBody>
          <a:bodyPr/>
          <a:lstStyle/>
          <a:p>
            <a:fld id="{782A4607-9936-4E24-98A0-335039E24A0B}" type="slidenum">
              <a:rPr lang="es-ES" smtClean="0"/>
              <a:pPr/>
              <a:t>85</a:t>
            </a:fld>
            <a:endParaRPr lang="es-ES"/>
          </a:p>
        </p:txBody>
      </p:sp>
      <p:sp>
        <p:nvSpPr>
          <p:cNvPr id="6" name="CuadroTexto 5">
            <a:extLst>
              <a:ext uri="{FF2B5EF4-FFF2-40B4-BE49-F238E27FC236}">
                <a16:creationId xmlns:a16="http://schemas.microsoft.com/office/drawing/2014/main" id="{B73CCB38-B143-22AB-6FCF-657D0839FF32}"/>
              </a:ext>
            </a:extLst>
          </p:cNvPr>
          <p:cNvSpPr txBox="1"/>
          <p:nvPr/>
        </p:nvSpPr>
        <p:spPr>
          <a:xfrm>
            <a:off x="251520" y="1303940"/>
            <a:ext cx="8348450" cy="1815882"/>
          </a:xfrm>
          <a:prstGeom prst="rect">
            <a:avLst/>
          </a:prstGeom>
          <a:noFill/>
        </p:spPr>
        <p:txBody>
          <a:bodyPr wrap="square" rtlCol="0">
            <a:spAutoFit/>
          </a:bodyPr>
          <a:lstStyle/>
          <a:p>
            <a:pPr marL="457200" indent="-457200">
              <a:buFont typeface="Arial" panose="020B0604020202020204" pitchFamily="34" charset="0"/>
              <a:buChar char="•"/>
            </a:pPr>
            <a:r>
              <a:rPr lang="en-US" sz="2800" dirty="0"/>
              <a:t>A fundamental technique in computer vision</a:t>
            </a:r>
          </a:p>
          <a:p>
            <a:pPr marL="457200" indent="-457200">
              <a:buFont typeface="Arial" panose="020B0604020202020204" pitchFamily="34" charset="0"/>
              <a:buChar char="•"/>
            </a:pPr>
            <a:r>
              <a:rPr lang="en-US" sz="2800" dirty="0"/>
              <a:t>Helps identify boundaries in images</a:t>
            </a:r>
          </a:p>
          <a:p>
            <a:pPr marL="457200" indent="-457200">
              <a:buFont typeface="Arial" panose="020B0604020202020204" pitchFamily="34" charset="0"/>
              <a:buChar char="•"/>
            </a:pPr>
            <a:r>
              <a:rPr lang="en-US" sz="2800" dirty="0"/>
              <a:t>Used in object detection, image segmentation, and pattern recognition</a:t>
            </a:r>
            <a:endParaRPr lang="es-ES" sz="2800" dirty="0"/>
          </a:p>
        </p:txBody>
      </p:sp>
      <p:pic>
        <p:nvPicPr>
          <p:cNvPr id="8" name="Imagen 7">
            <a:extLst>
              <a:ext uri="{FF2B5EF4-FFF2-40B4-BE49-F238E27FC236}">
                <a16:creationId xmlns:a16="http://schemas.microsoft.com/office/drawing/2014/main" id="{4EFF7D81-1A1E-DF77-1C7B-1A3CF66969BC}"/>
              </a:ext>
            </a:extLst>
          </p:cNvPr>
          <p:cNvPicPr>
            <a:picLocks noChangeAspect="1"/>
          </p:cNvPicPr>
          <p:nvPr/>
        </p:nvPicPr>
        <p:blipFill>
          <a:blip r:embed="rId2"/>
          <a:stretch>
            <a:fillRect/>
          </a:stretch>
        </p:blipFill>
        <p:spPr>
          <a:xfrm>
            <a:off x="1229005" y="3300692"/>
            <a:ext cx="6393480" cy="3088124"/>
          </a:xfrm>
          <a:prstGeom prst="rect">
            <a:avLst/>
          </a:prstGeom>
        </p:spPr>
      </p:pic>
    </p:spTree>
    <p:extLst>
      <p:ext uri="{BB962C8B-B14F-4D97-AF65-F5344CB8AC3E}">
        <p14:creationId xmlns:p14="http://schemas.microsoft.com/office/powerpoint/2010/main" val="232576697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7D0D79A-E8B7-FE08-9D7F-ACCD931264CD}"/>
              </a:ext>
            </a:extLst>
          </p:cNvPr>
          <p:cNvSpPr>
            <a:spLocks noGrp="1"/>
          </p:cNvSpPr>
          <p:nvPr>
            <p:ph type="title"/>
          </p:nvPr>
        </p:nvSpPr>
        <p:spPr/>
        <p:txBody>
          <a:bodyPr/>
          <a:lstStyle/>
          <a:p>
            <a:r>
              <a:rPr lang="en-US" dirty="0"/>
              <a:t>Why Do We Need Edge Detection?</a:t>
            </a:r>
            <a:endParaRPr lang="es-ES" dirty="0"/>
          </a:p>
        </p:txBody>
      </p:sp>
      <p:sp>
        <p:nvSpPr>
          <p:cNvPr id="3" name="Marcador de fecha 2">
            <a:extLst>
              <a:ext uri="{FF2B5EF4-FFF2-40B4-BE49-F238E27FC236}">
                <a16:creationId xmlns:a16="http://schemas.microsoft.com/office/drawing/2014/main" id="{5614E829-0E0A-D803-B67B-E04BA47588E5}"/>
              </a:ext>
            </a:extLst>
          </p:cNvPr>
          <p:cNvSpPr>
            <a:spLocks noGrp="1"/>
          </p:cNvSpPr>
          <p:nvPr>
            <p:ph type="dt" sz="half" idx="10"/>
          </p:nvPr>
        </p:nvSpPr>
        <p:spPr/>
        <p:txBody>
          <a:bodyPr/>
          <a:lstStyle/>
          <a:p>
            <a:r>
              <a:rPr lang="es-ES"/>
              <a:t>Nombre del profesor</a:t>
            </a:r>
            <a:endParaRPr lang="es-ES" dirty="0"/>
          </a:p>
        </p:txBody>
      </p:sp>
      <p:sp>
        <p:nvSpPr>
          <p:cNvPr id="4" name="Marcador de número de diapositiva 3">
            <a:extLst>
              <a:ext uri="{FF2B5EF4-FFF2-40B4-BE49-F238E27FC236}">
                <a16:creationId xmlns:a16="http://schemas.microsoft.com/office/drawing/2014/main" id="{D5E96DBE-E587-A61F-4F22-99F94C24E204}"/>
              </a:ext>
            </a:extLst>
          </p:cNvPr>
          <p:cNvSpPr>
            <a:spLocks noGrp="1"/>
          </p:cNvSpPr>
          <p:nvPr>
            <p:ph type="sldNum" sz="quarter" idx="12"/>
          </p:nvPr>
        </p:nvSpPr>
        <p:spPr/>
        <p:txBody>
          <a:bodyPr/>
          <a:lstStyle/>
          <a:p>
            <a:fld id="{782A4607-9936-4E24-98A0-335039E24A0B}" type="slidenum">
              <a:rPr lang="es-ES" smtClean="0"/>
              <a:pPr/>
              <a:t>86</a:t>
            </a:fld>
            <a:endParaRPr lang="es-ES"/>
          </a:p>
        </p:txBody>
      </p:sp>
      <p:sp>
        <p:nvSpPr>
          <p:cNvPr id="6" name="CuadroTexto 5">
            <a:extLst>
              <a:ext uri="{FF2B5EF4-FFF2-40B4-BE49-F238E27FC236}">
                <a16:creationId xmlns:a16="http://schemas.microsoft.com/office/drawing/2014/main" id="{DB51415B-D44A-0223-94AF-D65593B336E7}"/>
              </a:ext>
            </a:extLst>
          </p:cNvPr>
          <p:cNvSpPr txBox="1"/>
          <p:nvPr/>
        </p:nvSpPr>
        <p:spPr>
          <a:xfrm>
            <a:off x="656913" y="1555827"/>
            <a:ext cx="8089312" cy="1815882"/>
          </a:xfrm>
          <a:prstGeom prst="rect">
            <a:avLst/>
          </a:prstGeom>
          <a:noFill/>
        </p:spPr>
        <p:txBody>
          <a:bodyPr wrap="square" rtlCol="0">
            <a:spAutoFit/>
          </a:bodyPr>
          <a:lstStyle/>
          <a:p>
            <a:pPr marL="285750" indent="-285750">
              <a:buFont typeface="Arial" panose="020B0604020202020204" pitchFamily="34" charset="0"/>
              <a:buChar char="•"/>
            </a:pPr>
            <a:r>
              <a:rPr lang="en-US" sz="2800" dirty="0"/>
              <a:t>Reduces image data while preserving structural properties</a:t>
            </a:r>
          </a:p>
          <a:p>
            <a:pPr marL="285750" indent="-285750">
              <a:buFont typeface="Arial" panose="020B0604020202020204" pitchFamily="34" charset="0"/>
              <a:buChar char="•"/>
            </a:pPr>
            <a:r>
              <a:rPr lang="en-US" sz="2800" dirty="0"/>
              <a:t>Helps understand image content</a:t>
            </a:r>
          </a:p>
          <a:p>
            <a:pPr marL="285750" indent="-285750">
              <a:buFont typeface="Arial" panose="020B0604020202020204" pitchFamily="34" charset="0"/>
              <a:buChar char="•"/>
            </a:pPr>
            <a:r>
              <a:rPr lang="en-US" sz="2800" dirty="0"/>
              <a:t>Essential for many computer vision applications</a:t>
            </a:r>
            <a:endParaRPr lang="es-ES" sz="2800" dirty="0"/>
          </a:p>
        </p:txBody>
      </p:sp>
      <p:pic>
        <p:nvPicPr>
          <p:cNvPr id="9" name="Imagen 8">
            <a:extLst>
              <a:ext uri="{FF2B5EF4-FFF2-40B4-BE49-F238E27FC236}">
                <a16:creationId xmlns:a16="http://schemas.microsoft.com/office/drawing/2014/main" id="{B0605825-0B69-1D6E-B0E9-293400430033}"/>
              </a:ext>
            </a:extLst>
          </p:cNvPr>
          <p:cNvPicPr>
            <a:picLocks noChangeAspect="1"/>
          </p:cNvPicPr>
          <p:nvPr/>
        </p:nvPicPr>
        <p:blipFill>
          <a:blip r:embed="rId2"/>
          <a:stretch>
            <a:fillRect/>
          </a:stretch>
        </p:blipFill>
        <p:spPr>
          <a:xfrm>
            <a:off x="2067465" y="3562988"/>
            <a:ext cx="4496105" cy="2693986"/>
          </a:xfrm>
          <a:prstGeom prst="rect">
            <a:avLst/>
          </a:prstGeom>
        </p:spPr>
      </p:pic>
    </p:spTree>
    <p:extLst>
      <p:ext uri="{BB962C8B-B14F-4D97-AF65-F5344CB8AC3E}">
        <p14:creationId xmlns:p14="http://schemas.microsoft.com/office/powerpoint/2010/main" val="398717082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EC086B6-AFA8-F3F6-5999-53CF7D58F1E6}"/>
              </a:ext>
            </a:extLst>
          </p:cNvPr>
          <p:cNvSpPr>
            <a:spLocks noGrp="1"/>
          </p:cNvSpPr>
          <p:nvPr>
            <p:ph type="title"/>
          </p:nvPr>
        </p:nvSpPr>
        <p:spPr>
          <a:xfrm>
            <a:off x="132142" y="631239"/>
            <a:ext cx="8879716" cy="452077"/>
          </a:xfrm>
        </p:spPr>
        <p:txBody>
          <a:bodyPr/>
          <a:lstStyle/>
          <a:p>
            <a:r>
              <a:rPr lang="en-US" dirty="0"/>
              <a:t>Types of Edges We Can Find</a:t>
            </a:r>
            <a:endParaRPr lang="es-ES" dirty="0"/>
          </a:p>
        </p:txBody>
      </p:sp>
      <p:sp>
        <p:nvSpPr>
          <p:cNvPr id="3" name="Marcador de fecha 2">
            <a:extLst>
              <a:ext uri="{FF2B5EF4-FFF2-40B4-BE49-F238E27FC236}">
                <a16:creationId xmlns:a16="http://schemas.microsoft.com/office/drawing/2014/main" id="{BBD744CB-02EC-3B25-1A22-8FF1588D2869}"/>
              </a:ext>
            </a:extLst>
          </p:cNvPr>
          <p:cNvSpPr>
            <a:spLocks noGrp="1"/>
          </p:cNvSpPr>
          <p:nvPr>
            <p:ph type="dt" sz="half" idx="10"/>
          </p:nvPr>
        </p:nvSpPr>
        <p:spPr/>
        <p:txBody>
          <a:bodyPr/>
          <a:lstStyle/>
          <a:p>
            <a:r>
              <a:rPr lang="es-ES"/>
              <a:t>Nombre del profesor</a:t>
            </a:r>
            <a:endParaRPr lang="es-ES" dirty="0"/>
          </a:p>
        </p:txBody>
      </p:sp>
      <p:sp>
        <p:nvSpPr>
          <p:cNvPr id="4" name="Marcador de número de diapositiva 3">
            <a:extLst>
              <a:ext uri="{FF2B5EF4-FFF2-40B4-BE49-F238E27FC236}">
                <a16:creationId xmlns:a16="http://schemas.microsoft.com/office/drawing/2014/main" id="{C3540EE0-C140-84A0-796C-A34D657F6E5F}"/>
              </a:ext>
            </a:extLst>
          </p:cNvPr>
          <p:cNvSpPr>
            <a:spLocks noGrp="1"/>
          </p:cNvSpPr>
          <p:nvPr>
            <p:ph type="sldNum" sz="quarter" idx="12"/>
          </p:nvPr>
        </p:nvSpPr>
        <p:spPr/>
        <p:txBody>
          <a:bodyPr/>
          <a:lstStyle/>
          <a:p>
            <a:fld id="{782A4607-9936-4E24-98A0-335039E24A0B}" type="slidenum">
              <a:rPr lang="es-ES" smtClean="0"/>
              <a:pPr/>
              <a:t>87</a:t>
            </a:fld>
            <a:endParaRPr lang="es-ES"/>
          </a:p>
        </p:txBody>
      </p:sp>
      <p:sp>
        <p:nvSpPr>
          <p:cNvPr id="6" name="CuadroTexto 5">
            <a:extLst>
              <a:ext uri="{FF2B5EF4-FFF2-40B4-BE49-F238E27FC236}">
                <a16:creationId xmlns:a16="http://schemas.microsoft.com/office/drawing/2014/main" id="{2CE13EE6-94B6-4C11-FAE3-8C28B1E6F0DD}"/>
              </a:ext>
            </a:extLst>
          </p:cNvPr>
          <p:cNvSpPr txBox="1"/>
          <p:nvPr/>
        </p:nvSpPr>
        <p:spPr>
          <a:xfrm>
            <a:off x="397775" y="1531625"/>
            <a:ext cx="8044870" cy="4524315"/>
          </a:xfrm>
          <a:prstGeom prst="rect">
            <a:avLst/>
          </a:prstGeom>
          <a:noFill/>
        </p:spPr>
        <p:txBody>
          <a:bodyPr wrap="square" rtlCol="0">
            <a:spAutoFit/>
          </a:bodyPr>
          <a:lstStyle/>
          <a:p>
            <a:pPr marL="342900" indent="-342900">
              <a:buFont typeface="+mj-lt"/>
              <a:buAutoNum type="arabicPeriod"/>
            </a:pPr>
            <a:r>
              <a:rPr lang="en-US" dirty="0"/>
              <a:t>Step Edge</a:t>
            </a:r>
          </a:p>
          <a:p>
            <a:pPr marL="742950" lvl="1" indent="-285750">
              <a:buFont typeface="Arial" panose="020B0604020202020204" pitchFamily="34" charset="0"/>
              <a:buChar char="•"/>
            </a:pPr>
            <a:r>
              <a:rPr lang="en-US" dirty="0"/>
              <a:t>Sudden change in intensity</a:t>
            </a:r>
          </a:p>
          <a:p>
            <a:pPr marL="742950" lvl="1" indent="-285750">
              <a:buFont typeface="Arial" panose="020B0604020202020204" pitchFamily="34" charset="0"/>
              <a:buChar char="•"/>
            </a:pPr>
            <a:r>
              <a:rPr lang="en-US" dirty="0"/>
              <a:t>Like climbing stairs - abrupt change</a:t>
            </a:r>
          </a:p>
          <a:p>
            <a:pPr marL="742950" lvl="1" indent="-285750">
              <a:buFont typeface="Arial" panose="020B0604020202020204" pitchFamily="34" charset="0"/>
              <a:buChar char="•"/>
            </a:pPr>
            <a:r>
              <a:rPr lang="en-US" dirty="0"/>
              <a:t>Easy to detect</a:t>
            </a:r>
          </a:p>
          <a:p>
            <a:pPr marL="342900" indent="-342900">
              <a:buFont typeface="+mj-lt"/>
              <a:buAutoNum type="arabicPeriod"/>
            </a:pPr>
            <a:r>
              <a:rPr lang="en-US" dirty="0"/>
              <a:t>Ramp Edge</a:t>
            </a:r>
          </a:p>
          <a:p>
            <a:pPr marL="800100" lvl="1" indent="-342900">
              <a:buFont typeface="Arial" panose="020B0604020202020204" pitchFamily="34" charset="0"/>
              <a:buChar char="•"/>
            </a:pPr>
            <a:r>
              <a:rPr lang="en-US" dirty="0"/>
              <a:t>Gradual change in intensity</a:t>
            </a:r>
          </a:p>
          <a:p>
            <a:pPr marL="800100" lvl="1" indent="-342900">
              <a:buFont typeface="Arial" panose="020B0604020202020204" pitchFamily="34" charset="0"/>
              <a:buChar char="•"/>
            </a:pPr>
            <a:r>
              <a:rPr lang="en-US" dirty="0"/>
              <a:t>Like going up a slope</a:t>
            </a:r>
          </a:p>
          <a:p>
            <a:pPr marL="800100" lvl="1" indent="-342900">
              <a:buFont typeface="Arial" panose="020B0604020202020204" pitchFamily="34" charset="0"/>
              <a:buChar char="•"/>
            </a:pPr>
            <a:r>
              <a:rPr lang="en-US" dirty="0"/>
              <a:t>More challenging to detect</a:t>
            </a:r>
          </a:p>
          <a:p>
            <a:pPr marL="342900" indent="-342900">
              <a:buFont typeface="+mj-lt"/>
              <a:buAutoNum type="arabicPeriod"/>
            </a:pPr>
            <a:r>
              <a:rPr lang="en-US" dirty="0"/>
              <a:t>Ridge Edge</a:t>
            </a:r>
          </a:p>
          <a:p>
            <a:pPr marL="800100" lvl="1" indent="-342900">
              <a:buFont typeface="Arial" panose="020B0604020202020204" pitchFamily="34" charset="0"/>
              <a:buChar char="•"/>
            </a:pPr>
            <a:r>
              <a:rPr lang="en-US" dirty="0"/>
              <a:t>Two ramp edges back-to-back</a:t>
            </a:r>
          </a:p>
          <a:p>
            <a:pPr marL="800100" lvl="1" indent="-342900">
              <a:buFont typeface="Arial" panose="020B0604020202020204" pitchFamily="34" charset="0"/>
              <a:buChar char="•"/>
            </a:pPr>
            <a:r>
              <a:rPr lang="en-US" dirty="0"/>
              <a:t>Like climbing up and down a mountain</a:t>
            </a:r>
          </a:p>
          <a:p>
            <a:pPr marL="800100" lvl="1" indent="-342900">
              <a:buFont typeface="Arial" panose="020B0604020202020204" pitchFamily="34" charset="0"/>
              <a:buChar char="•"/>
            </a:pPr>
            <a:r>
              <a:rPr lang="en-US" dirty="0"/>
              <a:t>Has a plateau at the top</a:t>
            </a:r>
          </a:p>
          <a:p>
            <a:pPr marL="342900" indent="-342900">
              <a:buFont typeface="+mj-lt"/>
              <a:buAutoNum type="arabicPeriod"/>
            </a:pPr>
            <a:r>
              <a:rPr lang="en-US" dirty="0"/>
              <a:t>Roof Edge</a:t>
            </a:r>
          </a:p>
          <a:p>
            <a:pPr marL="800100" lvl="1" indent="-342900">
              <a:buFont typeface="Arial" panose="020B0604020202020204" pitchFamily="34" charset="0"/>
              <a:buChar char="•"/>
            </a:pPr>
            <a:r>
              <a:rPr lang="en-US" dirty="0"/>
              <a:t>Similar to ridge but with no plateau</a:t>
            </a:r>
          </a:p>
          <a:p>
            <a:pPr marL="800100" lvl="1" indent="-342900">
              <a:buFont typeface="Arial" panose="020B0604020202020204" pitchFamily="34" charset="0"/>
              <a:buChar char="•"/>
            </a:pPr>
            <a:r>
              <a:rPr lang="en-US" dirty="0"/>
              <a:t>Like a mountain peak</a:t>
            </a:r>
          </a:p>
          <a:p>
            <a:pPr marL="800100" lvl="1" indent="-342900">
              <a:buFont typeface="Arial" panose="020B0604020202020204" pitchFamily="34" charset="0"/>
              <a:buChar char="•"/>
            </a:pPr>
            <a:r>
              <a:rPr lang="en-US" dirty="0"/>
              <a:t>Sharp at the top</a:t>
            </a:r>
            <a:endParaRPr lang="es-ES" dirty="0"/>
          </a:p>
        </p:txBody>
      </p:sp>
      <p:pic>
        <p:nvPicPr>
          <p:cNvPr id="8" name="Imagen 7">
            <a:extLst>
              <a:ext uri="{FF2B5EF4-FFF2-40B4-BE49-F238E27FC236}">
                <a16:creationId xmlns:a16="http://schemas.microsoft.com/office/drawing/2014/main" id="{3D33C669-FF7E-686F-F1A5-6ED4072EF359}"/>
              </a:ext>
            </a:extLst>
          </p:cNvPr>
          <p:cNvPicPr>
            <a:picLocks noChangeAspect="1"/>
          </p:cNvPicPr>
          <p:nvPr/>
        </p:nvPicPr>
        <p:blipFill>
          <a:blip r:embed="rId2"/>
          <a:stretch>
            <a:fillRect/>
          </a:stretch>
        </p:blipFill>
        <p:spPr>
          <a:xfrm>
            <a:off x="5883810" y="558531"/>
            <a:ext cx="1118782" cy="1049569"/>
          </a:xfrm>
          <a:prstGeom prst="rect">
            <a:avLst/>
          </a:prstGeom>
        </p:spPr>
      </p:pic>
      <p:pic>
        <p:nvPicPr>
          <p:cNvPr id="10" name="Imagen 9">
            <a:extLst>
              <a:ext uri="{FF2B5EF4-FFF2-40B4-BE49-F238E27FC236}">
                <a16:creationId xmlns:a16="http://schemas.microsoft.com/office/drawing/2014/main" id="{7AB110B7-9ABA-4D9E-1C80-08C65DC68314}"/>
              </a:ext>
            </a:extLst>
          </p:cNvPr>
          <p:cNvPicPr>
            <a:picLocks noChangeAspect="1"/>
          </p:cNvPicPr>
          <p:nvPr/>
        </p:nvPicPr>
        <p:blipFill>
          <a:blip r:embed="rId3"/>
          <a:stretch>
            <a:fillRect/>
          </a:stretch>
        </p:blipFill>
        <p:spPr>
          <a:xfrm>
            <a:off x="5884306" y="2026595"/>
            <a:ext cx="1149588" cy="1139089"/>
          </a:xfrm>
          <a:prstGeom prst="rect">
            <a:avLst/>
          </a:prstGeom>
        </p:spPr>
      </p:pic>
      <p:pic>
        <p:nvPicPr>
          <p:cNvPr id="12" name="Imagen 11">
            <a:extLst>
              <a:ext uri="{FF2B5EF4-FFF2-40B4-BE49-F238E27FC236}">
                <a16:creationId xmlns:a16="http://schemas.microsoft.com/office/drawing/2014/main" id="{F47F77E6-7E84-0743-754C-33BDE9692690}"/>
              </a:ext>
            </a:extLst>
          </p:cNvPr>
          <p:cNvPicPr>
            <a:picLocks noChangeAspect="1"/>
          </p:cNvPicPr>
          <p:nvPr/>
        </p:nvPicPr>
        <p:blipFill>
          <a:blip r:embed="rId4"/>
          <a:stretch>
            <a:fillRect/>
          </a:stretch>
        </p:blipFill>
        <p:spPr>
          <a:xfrm>
            <a:off x="5905227" y="3546598"/>
            <a:ext cx="1118782" cy="1164675"/>
          </a:xfrm>
          <a:prstGeom prst="rect">
            <a:avLst/>
          </a:prstGeom>
        </p:spPr>
      </p:pic>
      <p:pic>
        <p:nvPicPr>
          <p:cNvPr id="14" name="Imagen 13">
            <a:extLst>
              <a:ext uri="{FF2B5EF4-FFF2-40B4-BE49-F238E27FC236}">
                <a16:creationId xmlns:a16="http://schemas.microsoft.com/office/drawing/2014/main" id="{C1ECF234-BCD5-8678-74E5-47092DE5D5E3}"/>
              </a:ext>
            </a:extLst>
          </p:cNvPr>
          <p:cNvPicPr>
            <a:picLocks noChangeAspect="1"/>
          </p:cNvPicPr>
          <p:nvPr/>
        </p:nvPicPr>
        <p:blipFill>
          <a:blip r:embed="rId5"/>
          <a:stretch>
            <a:fillRect/>
          </a:stretch>
        </p:blipFill>
        <p:spPr>
          <a:xfrm>
            <a:off x="5894191" y="5283577"/>
            <a:ext cx="1129818" cy="1164676"/>
          </a:xfrm>
          <a:prstGeom prst="rect">
            <a:avLst/>
          </a:prstGeom>
        </p:spPr>
      </p:pic>
    </p:spTree>
    <p:extLst>
      <p:ext uri="{BB962C8B-B14F-4D97-AF65-F5344CB8AC3E}">
        <p14:creationId xmlns:p14="http://schemas.microsoft.com/office/powerpoint/2010/main" val="77101083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90B153F-8AC0-2941-EDFD-047984F2948C}"/>
              </a:ext>
            </a:extLst>
          </p:cNvPr>
          <p:cNvSpPr>
            <a:spLocks noGrp="1"/>
          </p:cNvSpPr>
          <p:nvPr>
            <p:ph type="title"/>
          </p:nvPr>
        </p:nvSpPr>
        <p:spPr/>
        <p:txBody>
          <a:bodyPr/>
          <a:lstStyle/>
          <a:p>
            <a:r>
              <a:rPr lang="en-US" dirty="0"/>
              <a:t>The Canny Edge Detection Process</a:t>
            </a:r>
            <a:endParaRPr lang="es-ES" dirty="0"/>
          </a:p>
        </p:txBody>
      </p:sp>
      <p:sp>
        <p:nvSpPr>
          <p:cNvPr id="3" name="Marcador de fecha 2">
            <a:extLst>
              <a:ext uri="{FF2B5EF4-FFF2-40B4-BE49-F238E27FC236}">
                <a16:creationId xmlns:a16="http://schemas.microsoft.com/office/drawing/2014/main" id="{A2D49C4C-A106-B346-4552-D250BF7D7CAF}"/>
              </a:ext>
            </a:extLst>
          </p:cNvPr>
          <p:cNvSpPr>
            <a:spLocks noGrp="1"/>
          </p:cNvSpPr>
          <p:nvPr>
            <p:ph type="dt" sz="half" idx="10"/>
          </p:nvPr>
        </p:nvSpPr>
        <p:spPr/>
        <p:txBody>
          <a:bodyPr/>
          <a:lstStyle/>
          <a:p>
            <a:r>
              <a:rPr lang="es-ES"/>
              <a:t>Nombre del profesor</a:t>
            </a:r>
            <a:endParaRPr lang="es-ES" dirty="0"/>
          </a:p>
        </p:txBody>
      </p:sp>
      <p:sp>
        <p:nvSpPr>
          <p:cNvPr id="4" name="Marcador de número de diapositiva 3">
            <a:extLst>
              <a:ext uri="{FF2B5EF4-FFF2-40B4-BE49-F238E27FC236}">
                <a16:creationId xmlns:a16="http://schemas.microsoft.com/office/drawing/2014/main" id="{0683C3B3-FFB9-3904-8F42-0FA301365D7A}"/>
              </a:ext>
            </a:extLst>
          </p:cNvPr>
          <p:cNvSpPr>
            <a:spLocks noGrp="1"/>
          </p:cNvSpPr>
          <p:nvPr>
            <p:ph type="sldNum" sz="quarter" idx="12"/>
          </p:nvPr>
        </p:nvSpPr>
        <p:spPr/>
        <p:txBody>
          <a:bodyPr/>
          <a:lstStyle/>
          <a:p>
            <a:fld id="{782A4607-9936-4E24-98A0-335039E24A0B}" type="slidenum">
              <a:rPr lang="es-ES" smtClean="0"/>
              <a:pPr/>
              <a:t>88</a:t>
            </a:fld>
            <a:endParaRPr lang="es-ES"/>
          </a:p>
        </p:txBody>
      </p:sp>
      <p:sp>
        <p:nvSpPr>
          <p:cNvPr id="6" name="CuadroTexto 5">
            <a:extLst>
              <a:ext uri="{FF2B5EF4-FFF2-40B4-BE49-F238E27FC236}">
                <a16:creationId xmlns:a16="http://schemas.microsoft.com/office/drawing/2014/main" id="{ED454F68-BFDE-E739-17F2-2405E9D6F6B5}"/>
              </a:ext>
            </a:extLst>
          </p:cNvPr>
          <p:cNvSpPr txBox="1"/>
          <p:nvPr/>
        </p:nvSpPr>
        <p:spPr>
          <a:xfrm>
            <a:off x="397775" y="1180607"/>
            <a:ext cx="5692125" cy="369332"/>
          </a:xfrm>
          <a:prstGeom prst="rect">
            <a:avLst/>
          </a:prstGeom>
          <a:noFill/>
        </p:spPr>
        <p:txBody>
          <a:bodyPr wrap="square" rtlCol="0">
            <a:spAutoFit/>
          </a:bodyPr>
          <a:lstStyle/>
          <a:p>
            <a:r>
              <a:rPr lang="es-ES" dirty="0"/>
              <a:t>Four main steps:</a:t>
            </a:r>
          </a:p>
        </p:txBody>
      </p:sp>
      <p:sp>
        <p:nvSpPr>
          <p:cNvPr id="7" name="CuadroTexto 6">
            <a:extLst>
              <a:ext uri="{FF2B5EF4-FFF2-40B4-BE49-F238E27FC236}">
                <a16:creationId xmlns:a16="http://schemas.microsoft.com/office/drawing/2014/main" id="{43935307-FCEB-D753-DA65-837830A39E7D}"/>
              </a:ext>
            </a:extLst>
          </p:cNvPr>
          <p:cNvSpPr txBox="1"/>
          <p:nvPr/>
        </p:nvSpPr>
        <p:spPr>
          <a:xfrm>
            <a:off x="351327" y="1614997"/>
            <a:ext cx="7893080" cy="4801314"/>
          </a:xfrm>
          <a:prstGeom prst="rect">
            <a:avLst/>
          </a:prstGeom>
          <a:noFill/>
        </p:spPr>
        <p:txBody>
          <a:bodyPr wrap="square" rtlCol="0">
            <a:spAutoFit/>
          </a:bodyPr>
          <a:lstStyle/>
          <a:p>
            <a:pPr marL="342900" indent="-342900">
              <a:buFont typeface="+mj-lt"/>
              <a:buAutoNum type="arabicPeriod"/>
            </a:pPr>
            <a:r>
              <a:rPr lang="es-ES" b="1" dirty="0"/>
              <a:t>Gaussian Smoothing</a:t>
            </a:r>
          </a:p>
          <a:p>
            <a:pPr marL="742950" lvl="1" indent="-285750">
              <a:buFont typeface="Arial" panose="020B0604020202020204" pitchFamily="34" charset="0"/>
              <a:buChar char="•"/>
            </a:pPr>
            <a:r>
              <a:rPr lang="es-ES" dirty="0"/>
              <a:t>Reduces image noise</a:t>
            </a:r>
          </a:p>
          <a:p>
            <a:pPr marL="742950" lvl="1" indent="-285750">
              <a:buFont typeface="Arial" panose="020B0604020202020204" pitchFamily="34" charset="0"/>
              <a:buChar char="•"/>
            </a:pPr>
            <a:r>
              <a:rPr lang="es-ES" dirty="0"/>
              <a:t>Blurs the image </a:t>
            </a:r>
            <a:r>
              <a:rPr lang="es-ES" dirty="0" err="1"/>
              <a:t>slightly</a:t>
            </a:r>
            <a:endParaRPr lang="es-ES" dirty="0"/>
          </a:p>
          <a:p>
            <a:pPr marL="742950" lvl="1" indent="-285750">
              <a:buFont typeface="Arial" panose="020B0604020202020204" pitchFamily="34" charset="0"/>
              <a:buChar char="•"/>
            </a:pPr>
            <a:r>
              <a:rPr lang="es-ES" dirty="0"/>
              <a:t>Prepares image for </a:t>
            </a:r>
            <a:r>
              <a:rPr lang="es-ES" dirty="0" err="1"/>
              <a:t>edge</a:t>
            </a:r>
            <a:r>
              <a:rPr lang="es-ES" dirty="0"/>
              <a:t> detection</a:t>
            </a:r>
          </a:p>
          <a:p>
            <a:pPr marL="342900" indent="-342900">
              <a:buFont typeface="+mj-lt"/>
              <a:buAutoNum type="arabicPeriod"/>
            </a:pPr>
            <a:r>
              <a:rPr lang="es-ES" b="1" dirty="0"/>
              <a:t>Gradient </a:t>
            </a:r>
            <a:r>
              <a:rPr lang="es-ES" b="1" dirty="0" err="1"/>
              <a:t>Calculation</a:t>
            </a:r>
            <a:endParaRPr lang="es-ES" b="1" dirty="0"/>
          </a:p>
          <a:p>
            <a:pPr marL="800100" lvl="1" indent="-342900">
              <a:buFont typeface="Arial" panose="020B0604020202020204" pitchFamily="34" charset="0"/>
              <a:buChar char="•"/>
            </a:pPr>
            <a:r>
              <a:rPr lang="es-ES" dirty="0" err="1"/>
              <a:t>Finds</a:t>
            </a:r>
            <a:r>
              <a:rPr lang="es-ES" dirty="0"/>
              <a:t> </a:t>
            </a:r>
            <a:r>
              <a:rPr lang="es-ES" dirty="0" err="1"/>
              <a:t>intensity</a:t>
            </a:r>
            <a:r>
              <a:rPr lang="es-ES" dirty="0"/>
              <a:t> changes</a:t>
            </a:r>
          </a:p>
          <a:p>
            <a:pPr marL="800100" lvl="1" indent="-342900">
              <a:buFont typeface="Arial" panose="020B0604020202020204" pitchFamily="34" charset="0"/>
              <a:buChar char="•"/>
            </a:pPr>
            <a:r>
              <a:rPr lang="es-ES" dirty="0"/>
              <a:t>Calculates magnitude and </a:t>
            </a:r>
            <a:r>
              <a:rPr lang="es-ES" dirty="0" err="1"/>
              <a:t>direction</a:t>
            </a:r>
            <a:endParaRPr lang="es-ES" dirty="0"/>
          </a:p>
          <a:p>
            <a:pPr marL="800100" lvl="1" indent="-342900">
              <a:buFont typeface="Arial" panose="020B0604020202020204" pitchFamily="34" charset="0"/>
              <a:buChar char="•"/>
            </a:pPr>
            <a:r>
              <a:rPr lang="es-ES" dirty="0"/>
              <a:t>Uses Sobel operators</a:t>
            </a:r>
          </a:p>
          <a:p>
            <a:pPr marL="342900" indent="-342900">
              <a:buFont typeface="+mj-lt"/>
              <a:buAutoNum type="arabicPeriod"/>
            </a:pPr>
            <a:r>
              <a:rPr lang="en-US" b="1" dirty="0"/>
              <a:t>Non-Maximum Suppression</a:t>
            </a:r>
          </a:p>
          <a:p>
            <a:pPr marL="800100" lvl="1" indent="-342900">
              <a:buFont typeface="Arial" panose="020B0604020202020204" pitchFamily="34" charset="0"/>
              <a:buChar char="•"/>
            </a:pPr>
            <a:r>
              <a:rPr lang="en-US" dirty="0"/>
              <a:t>Thins the edges</a:t>
            </a:r>
          </a:p>
          <a:p>
            <a:pPr marL="800100" lvl="1" indent="-342900">
              <a:buFont typeface="Arial" panose="020B0604020202020204" pitchFamily="34" charset="0"/>
              <a:buChar char="•"/>
            </a:pPr>
            <a:r>
              <a:rPr lang="en-US" dirty="0"/>
              <a:t>Keeps only the strongest edges</a:t>
            </a:r>
          </a:p>
          <a:p>
            <a:pPr marL="800100" lvl="1" indent="-342900">
              <a:buFont typeface="Arial" panose="020B0604020202020204" pitchFamily="34" charset="0"/>
              <a:buChar char="•"/>
            </a:pPr>
            <a:r>
              <a:rPr lang="en-US" dirty="0"/>
              <a:t>Makes edges one pixel wide</a:t>
            </a:r>
          </a:p>
          <a:p>
            <a:pPr marL="342900" indent="-342900">
              <a:buFont typeface="+mj-lt"/>
              <a:buAutoNum type="arabicPeriod"/>
            </a:pPr>
            <a:r>
              <a:rPr lang="en-US" b="1" dirty="0"/>
              <a:t>Hysteresis Thresholding</a:t>
            </a:r>
          </a:p>
          <a:p>
            <a:pPr marL="800100" lvl="1" indent="-342900">
              <a:buFont typeface="Arial" panose="020B0604020202020204" pitchFamily="34" charset="0"/>
              <a:buChar char="•"/>
            </a:pPr>
            <a:r>
              <a:rPr lang="en-US" dirty="0"/>
              <a:t>Uses two thresholds (high and low)</a:t>
            </a:r>
          </a:p>
          <a:p>
            <a:pPr marL="800100" lvl="1" indent="-342900">
              <a:buFont typeface="Arial" panose="020B0604020202020204" pitchFamily="34" charset="0"/>
              <a:buChar char="•"/>
            </a:pPr>
            <a:r>
              <a:rPr lang="en-US" dirty="0"/>
              <a:t>Strong edges: Above high threshold</a:t>
            </a:r>
          </a:p>
          <a:p>
            <a:pPr marL="800100" lvl="1" indent="-342900">
              <a:buFont typeface="Arial" panose="020B0604020202020204" pitchFamily="34" charset="0"/>
              <a:buChar char="•"/>
            </a:pPr>
            <a:r>
              <a:rPr lang="en-US" dirty="0"/>
              <a:t>Weak edges: Between thresholds</a:t>
            </a:r>
          </a:p>
          <a:p>
            <a:pPr marL="800100" lvl="1" indent="-342900">
              <a:buFont typeface="Arial" panose="020B0604020202020204" pitchFamily="34" charset="0"/>
              <a:buChar char="•"/>
            </a:pPr>
            <a:r>
              <a:rPr lang="en-US" dirty="0"/>
              <a:t>Connects weak edges to strong ones</a:t>
            </a:r>
            <a:endParaRPr lang="es-ES" dirty="0"/>
          </a:p>
        </p:txBody>
      </p:sp>
    </p:spTree>
    <p:extLst>
      <p:ext uri="{BB962C8B-B14F-4D97-AF65-F5344CB8AC3E}">
        <p14:creationId xmlns:p14="http://schemas.microsoft.com/office/powerpoint/2010/main" val="55700831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2A52416-7061-AC3C-C0E0-4F065FAD254C}"/>
              </a:ext>
            </a:extLst>
          </p:cNvPr>
          <p:cNvSpPr>
            <a:spLocks noGrp="1"/>
          </p:cNvSpPr>
          <p:nvPr>
            <p:ph type="title"/>
          </p:nvPr>
        </p:nvSpPr>
        <p:spPr>
          <a:xfrm>
            <a:off x="219396" y="1711085"/>
            <a:ext cx="8879716" cy="452077"/>
          </a:xfrm>
        </p:spPr>
        <p:txBody>
          <a:bodyPr/>
          <a:lstStyle/>
          <a:p>
            <a:r>
              <a:rPr lang="es-ES" dirty="0"/>
              <a:t>Step 1: Gaussian smoothing</a:t>
            </a:r>
          </a:p>
        </p:txBody>
      </p:sp>
      <p:sp>
        <p:nvSpPr>
          <p:cNvPr id="3" name="Marcador de fecha 2">
            <a:extLst>
              <a:ext uri="{FF2B5EF4-FFF2-40B4-BE49-F238E27FC236}">
                <a16:creationId xmlns:a16="http://schemas.microsoft.com/office/drawing/2014/main" id="{88F72520-B942-B12F-32CF-24CFA4018542}"/>
              </a:ext>
            </a:extLst>
          </p:cNvPr>
          <p:cNvSpPr>
            <a:spLocks noGrp="1"/>
          </p:cNvSpPr>
          <p:nvPr>
            <p:ph type="dt" sz="half" idx="10"/>
          </p:nvPr>
        </p:nvSpPr>
        <p:spPr/>
        <p:txBody>
          <a:bodyPr/>
          <a:lstStyle/>
          <a:p>
            <a:r>
              <a:rPr lang="es-ES"/>
              <a:t>Nombre del profesor</a:t>
            </a:r>
            <a:endParaRPr lang="es-ES" dirty="0"/>
          </a:p>
        </p:txBody>
      </p:sp>
      <p:sp>
        <p:nvSpPr>
          <p:cNvPr id="4" name="Marcador de número de diapositiva 3">
            <a:extLst>
              <a:ext uri="{FF2B5EF4-FFF2-40B4-BE49-F238E27FC236}">
                <a16:creationId xmlns:a16="http://schemas.microsoft.com/office/drawing/2014/main" id="{0E476990-C3B7-FACC-7E9F-7272171B1438}"/>
              </a:ext>
            </a:extLst>
          </p:cNvPr>
          <p:cNvSpPr>
            <a:spLocks noGrp="1"/>
          </p:cNvSpPr>
          <p:nvPr>
            <p:ph type="sldNum" sz="quarter" idx="12"/>
          </p:nvPr>
        </p:nvSpPr>
        <p:spPr/>
        <p:txBody>
          <a:bodyPr/>
          <a:lstStyle/>
          <a:p>
            <a:fld id="{782A4607-9936-4E24-98A0-335039E24A0B}" type="slidenum">
              <a:rPr lang="es-ES" smtClean="0"/>
              <a:pPr/>
              <a:t>89</a:t>
            </a:fld>
            <a:endParaRPr lang="es-ES"/>
          </a:p>
        </p:txBody>
      </p:sp>
      <p:sp>
        <p:nvSpPr>
          <p:cNvPr id="6" name="CuadroTexto 5">
            <a:extLst>
              <a:ext uri="{FF2B5EF4-FFF2-40B4-BE49-F238E27FC236}">
                <a16:creationId xmlns:a16="http://schemas.microsoft.com/office/drawing/2014/main" id="{C42DBE3B-F005-8B8F-89EF-909F12E22B08}"/>
              </a:ext>
            </a:extLst>
          </p:cNvPr>
          <p:cNvSpPr txBox="1"/>
          <p:nvPr/>
        </p:nvSpPr>
        <p:spPr>
          <a:xfrm>
            <a:off x="268415" y="2432199"/>
            <a:ext cx="8570600" cy="646331"/>
          </a:xfrm>
          <a:prstGeom prst="rect">
            <a:avLst/>
          </a:prstGeom>
          <a:noFill/>
        </p:spPr>
        <p:txBody>
          <a:bodyPr wrap="square" rtlCol="0">
            <a:spAutoFit/>
          </a:bodyPr>
          <a:lstStyle/>
          <a:p>
            <a:r>
              <a:rPr lang="en-US" dirty="0"/>
              <a:t>Smoothing an image allows us to ignore much of the detail and instead focus on the actual structure (Explained in previous slide)</a:t>
            </a:r>
            <a:endParaRPr lang="es-ES" dirty="0"/>
          </a:p>
        </p:txBody>
      </p:sp>
      <p:sp>
        <p:nvSpPr>
          <p:cNvPr id="7" name="Título 1">
            <a:extLst>
              <a:ext uri="{FF2B5EF4-FFF2-40B4-BE49-F238E27FC236}">
                <a16:creationId xmlns:a16="http://schemas.microsoft.com/office/drawing/2014/main" id="{33CE1954-882D-ED4C-813A-3DA12BE99F80}"/>
              </a:ext>
            </a:extLst>
          </p:cNvPr>
          <p:cNvSpPr txBox="1">
            <a:spLocks/>
          </p:cNvSpPr>
          <p:nvPr/>
        </p:nvSpPr>
        <p:spPr>
          <a:xfrm>
            <a:off x="219396" y="3448586"/>
            <a:ext cx="8879716" cy="452077"/>
          </a:xfrm>
          <a:prstGeom prst="rect">
            <a:avLst/>
          </a:prstGeom>
        </p:spPr>
        <p:txBody>
          <a:bodyPr vert="horz" lIns="91440" tIns="45720" rIns="91440" bIns="45720" rtlCol="0" anchor="ctr">
            <a:noAutofit/>
          </a:bodyPr>
          <a:lstStyle>
            <a:lvl1pPr algn="l" defTabSz="685800" rtl="0" eaLnBrk="1" latinLnBrk="0" hangingPunct="1">
              <a:spcBef>
                <a:spcPct val="0"/>
              </a:spcBef>
              <a:buNone/>
              <a:defRPr sz="2800" b="1" kern="1200">
                <a:solidFill>
                  <a:schemeClr val="tx1"/>
                </a:solidFill>
                <a:latin typeface="+mj-lt"/>
                <a:ea typeface="+mj-ea"/>
                <a:cs typeface="+mj-cs"/>
              </a:defRPr>
            </a:lvl1pPr>
          </a:lstStyle>
          <a:p>
            <a:pPr fontAlgn="auto">
              <a:spcAft>
                <a:spcPts val="0"/>
              </a:spcAft>
            </a:pPr>
            <a:r>
              <a:rPr lang="es-ES" dirty="0"/>
              <a:t>Step 2: Gradient magnitude and orientation</a:t>
            </a:r>
          </a:p>
        </p:txBody>
      </p:sp>
      <p:sp>
        <p:nvSpPr>
          <p:cNvPr id="8" name="CuadroTexto 7">
            <a:extLst>
              <a:ext uri="{FF2B5EF4-FFF2-40B4-BE49-F238E27FC236}">
                <a16:creationId xmlns:a16="http://schemas.microsoft.com/office/drawing/2014/main" id="{A72D0956-EC36-7770-166F-4F3F488264A8}"/>
              </a:ext>
            </a:extLst>
          </p:cNvPr>
          <p:cNvSpPr txBox="1"/>
          <p:nvPr/>
        </p:nvSpPr>
        <p:spPr>
          <a:xfrm>
            <a:off x="338775" y="4112055"/>
            <a:ext cx="8500240" cy="646331"/>
          </a:xfrm>
          <a:prstGeom prst="rect">
            <a:avLst/>
          </a:prstGeom>
          <a:noFill/>
        </p:spPr>
        <p:txBody>
          <a:bodyPr wrap="square" rtlCol="0">
            <a:spAutoFit/>
          </a:bodyPr>
          <a:lstStyle/>
          <a:p>
            <a:r>
              <a:rPr lang="en-US" dirty="0"/>
              <a:t>Now that we have a smoothed image, we can compute the gradient orientation and magnitude (Explained in previous slide)</a:t>
            </a:r>
            <a:endParaRPr lang="es-ES" dirty="0"/>
          </a:p>
        </p:txBody>
      </p:sp>
      <p:sp>
        <p:nvSpPr>
          <p:cNvPr id="10" name="Título 1">
            <a:extLst>
              <a:ext uri="{FF2B5EF4-FFF2-40B4-BE49-F238E27FC236}">
                <a16:creationId xmlns:a16="http://schemas.microsoft.com/office/drawing/2014/main" id="{9CC8DCC3-9BCE-E9FF-E22E-D4B2D8FB7DFB}"/>
              </a:ext>
            </a:extLst>
          </p:cNvPr>
          <p:cNvSpPr txBox="1">
            <a:spLocks/>
          </p:cNvSpPr>
          <p:nvPr/>
        </p:nvSpPr>
        <p:spPr>
          <a:xfrm>
            <a:off x="132141" y="704864"/>
            <a:ext cx="8879716" cy="452077"/>
          </a:xfrm>
          <a:prstGeom prst="rect">
            <a:avLst/>
          </a:prstGeom>
        </p:spPr>
        <p:txBody>
          <a:bodyPr vert="horz" lIns="91440" tIns="45720" rIns="91440" bIns="45720" rtlCol="0" anchor="ctr">
            <a:noAutofit/>
          </a:bodyPr>
          <a:lstStyle>
            <a:lvl1pPr algn="l" defTabSz="685800" rtl="0" eaLnBrk="1" latinLnBrk="0" hangingPunct="1">
              <a:spcBef>
                <a:spcPct val="0"/>
              </a:spcBef>
              <a:buNone/>
              <a:defRPr sz="2800" b="1" kern="1200">
                <a:solidFill>
                  <a:schemeClr val="tx1"/>
                </a:solidFill>
                <a:latin typeface="+mj-lt"/>
                <a:ea typeface="+mj-ea"/>
                <a:cs typeface="+mj-cs"/>
              </a:defRPr>
            </a:lvl1pPr>
          </a:lstStyle>
          <a:p>
            <a:pPr fontAlgn="auto">
              <a:spcAft>
                <a:spcPts val="0"/>
              </a:spcAft>
            </a:pPr>
            <a:r>
              <a:rPr lang="en-US"/>
              <a:t>The Canny Edge Detection Process</a:t>
            </a:r>
            <a:endParaRPr lang="es-ES" dirty="0"/>
          </a:p>
        </p:txBody>
      </p:sp>
    </p:spTree>
    <p:extLst>
      <p:ext uri="{BB962C8B-B14F-4D97-AF65-F5344CB8AC3E}">
        <p14:creationId xmlns:p14="http://schemas.microsoft.com/office/powerpoint/2010/main" val="23673415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16B4E90-6689-7180-9650-2B84F8163676}"/>
              </a:ext>
            </a:extLst>
          </p:cNvPr>
          <p:cNvSpPr>
            <a:spLocks noGrp="1"/>
          </p:cNvSpPr>
          <p:nvPr>
            <p:ph type="title"/>
          </p:nvPr>
        </p:nvSpPr>
        <p:spPr/>
        <p:txBody>
          <a:bodyPr/>
          <a:lstStyle/>
          <a:p>
            <a:r>
              <a:rPr lang="es-ES" dirty="0"/>
              <a:t>Crop Image</a:t>
            </a:r>
          </a:p>
        </p:txBody>
      </p:sp>
      <p:sp>
        <p:nvSpPr>
          <p:cNvPr id="3" name="Marcador de fecha 2">
            <a:extLst>
              <a:ext uri="{FF2B5EF4-FFF2-40B4-BE49-F238E27FC236}">
                <a16:creationId xmlns:a16="http://schemas.microsoft.com/office/drawing/2014/main" id="{A00D9969-F4CC-2472-C5B4-351BE3943C8A}"/>
              </a:ext>
            </a:extLst>
          </p:cNvPr>
          <p:cNvSpPr>
            <a:spLocks noGrp="1"/>
          </p:cNvSpPr>
          <p:nvPr>
            <p:ph type="dt" sz="half" idx="10"/>
          </p:nvPr>
        </p:nvSpPr>
        <p:spPr/>
        <p:txBody>
          <a:bodyPr/>
          <a:lstStyle/>
          <a:p>
            <a:r>
              <a:rPr lang="es-ES"/>
              <a:t>Nombre del profesor</a:t>
            </a:r>
            <a:endParaRPr lang="es-ES" dirty="0"/>
          </a:p>
        </p:txBody>
      </p:sp>
      <p:sp>
        <p:nvSpPr>
          <p:cNvPr id="4" name="Marcador de número de diapositiva 3">
            <a:extLst>
              <a:ext uri="{FF2B5EF4-FFF2-40B4-BE49-F238E27FC236}">
                <a16:creationId xmlns:a16="http://schemas.microsoft.com/office/drawing/2014/main" id="{1D3C30E2-058E-2B21-B09A-8D03CB6B6EF7}"/>
              </a:ext>
            </a:extLst>
          </p:cNvPr>
          <p:cNvSpPr>
            <a:spLocks noGrp="1"/>
          </p:cNvSpPr>
          <p:nvPr>
            <p:ph type="sldNum" sz="quarter" idx="12"/>
          </p:nvPr>
        </p:nvSpPr>
        <p:spPr/>
        <p:txBody>
          <a:bodyPr/>
          <a:lstStyle/>
          <a:p>
            <a:fld id="{782A4607-9936-4E24-98A0-335039E24A0B}" type="slidenum">
              <a:rPr lang="es-ES" smtClean="0"/>
              <a:pPr/>
              <a:t>9</a:t>
            </a:fld>
            <a:endParaRPr lang="es-ES"/>
          </a:p>
        </p:txBody>
      </p:sp>
      <p:sp>
        <p:nvSpPr>
          <p:cNvPr id="5" name="Marcador de texto 4">
            <a:extLst>
              <a:ext uri="{FF2B5EF4-FFF2-40B4-BE49-F238E27FC236}">
                <a16:creationId xmlns:a16="http://schemas.microsoft.com/office/drawing/2014/main" id="{73D91ADA-D30C-7BE3-816E-90AC648432C0}"/>
              </a:ext>
            </a:extLst>
          </p:cNvPr>
          <p:cNvSpPr>
            <a:spLocks noGrp="1"/>
          </p:cNvSpPr>
          <p:nvPr>
            <p:ph type="body" sz="quarter" idx="13"/>
          </p:nvPr>
        </p:nvSpPr>
        <p:spPr/>
        <p:txBody>
          <a:bodyPr/>
          <a:lstStyle/>
          <a:p>
            <a:r>
              <a:rPr lang="es-ES" dirty="0"/>
              <a:t>Slicing Numpy Arrays</a:t>
            </a:r>
          </a:p>
        </p:txBody>
      </p:sp>
      <p:pic>
        <p:nvPicPr>
          <p:cNvPr id="7" name="Imagen 6">
            <a:extLst>
              <a:ext uri="{FF2B5EF4-FFF2-40B4-BE49-F238E27FC236}">
                <a16:creationId xmlns:a16="http://schemas.microsoft.com/office/drawing/2014/main" id="{6BCD7975-4743-2638-A3C6-B04D2F316C99}"/>
              </a:ext>
            </a:extLst>
          </p:cNvPr>
          <p:cNvPicPr>
            <a:picLocks noChangeAspect="1"/>
          </p:cNvPicPr>
          <p:nvPr/>
        </p:nvPicPr>
        <p:blipFill>
          <a:blip r:embed="rId2"/>
          <a:stretch>
            <a:fillRect/>
          </a:stretch>
        </p:blipFill>
        <p:spPr>
          <a:xfrm>
            <a:off x="473670" y="1986995"/>
            <a:ext cx="7531905" cy="3916785"/>
          </a:xfrm>
          <a:prstGeom prst="rect">
            <a:avLst/>
          </a:prstGeom>
        </p:spPr>
      </p:pic>
    </p:spTree>
    <p:extLst>
      <p:ext uri="{BB962C8B-B14F-4D97-AF65-F5344CB8AC3E}">
        <p14:creationId xmlns:p14="http://schemas.microsoft.com/office/powerpoint/2010/main" val="258375177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fecha 2">
            <a:extLst>
              <a:ext uri="{FF2B5EF4-FFF2-40B4-BE49-F238E27FC236}">
                <a16:creationId xmlns:a16="http://schemas.microsoft.com/office/drawing/2014/main" id="{38FA9BCD-76FA-3791-5D9D-666E38F10FC3}"/>
              </a:ext>
            </a:extLst>
          </p:cNvPr>
          <p:cNvSpPr>
            <a:spLocks noGrp="1"/>
          </p:cNvSpPr>
          <p:nvPr>
            <p:ph type="dt" sz="half" idx="10"/>
          </p:nvPr>
        </p:nvSpPr>
        <p:spPr/>
        <p:txBody>
          <a:bodyPr/>
          <a:lstStyle/>
          <a:p>
            <a:r>
              <a:rPr lang="es-ES"/>
              <a:t>Nombre del profesor</a:t>
            </a:r>
            <a:endParaRPr lang="es-ES" dirty="0"/>
          </a:p>
        </p:txBody>
      </p:sp>
      <p:sp>
        <p:nvSpPr>
          <p:cNvPr id="4" name="Marcador de número de diapositiva 3">
            <a:extLst>
              <a:ext uri="{FF2B5EF4-FFF2-40B4-BE49-F238E27FC236}">
                <a16:creationId xmlns:a16="http://schemas.microsoft.com/office/drawing/2014/main" id="{D0506615-A343-F72E-F20E-1EA970FAB22B}"/>
              </a:ext>
            </a:extLst>
          </p:cNvPr>
          <p:cNvSpPr>
            <a:spLocks noGrp="1"/>
          </p:cNvSpPr>
          <p:nvPr>
            <p:ph type="sldNum" sz="quarter" idx="12"/>
          </p:nvPr>
        </p:nvSpPr>
        <p:spPr/>
        <p:txBody>
          <a:bodyPr/>
          <a:lstStyle/>
          <a:p>
            <a:fld id="{782A4607-9936-4E24-98A0-335039E24A0B}" type="slidenum">
              <a:rPr lang="es-ES" smtClean="0"/>
              <a:pPr/>
              <a:t>90</a:t>
            </a:fld>
            <a:endParaRPr lang="es-ES"/>
          </a:p>
        </p:txBody>
      </p:sp>
      <p:sp>
        <p:nvSpPr>
          <p:cNvPr id="6" name="Título 1">
            <a:extLst>
              <a:ext uri="{FF2B5EF4-FFF2-40B4-BE49-F238E27FC236}">
                <a16:creationId xmlns:a16="http://schemas.microsoft.com/office/drawing/2014/main" id="{1D7326EB-4552-9661-5245-C2BEFD9F8CAF}"/>
              </a:ext>
            </a:extLst>
          </p:cNvPr>
          <p:cNvSpPr>
            <a:spLocks noGrp="1"/>
          </p:cNvSpPr>
          <p:nvPr>
            <p:ph type="title"/>
          </p:nvPr>
        </p:nvSpPr>
        <p:spPr>
          <a:xfrm>
            <a:off x="131763" y="704850"/>
            <a:ext cx="8880475" cy="452438"/>
          </a:xfrm>
        </p:spPr>
        <p:txBody>
          <a:bodyPr/>
          <a:lstStyle/>
          <a:p>
            <a:r>
              <a:rPr lang="en-US" dirty="0"/>
              <a:t>The Canny Edge Detection Process</a:t>
            </a:r>
            <a:endParaRPr lang="es-ES" dirty="0"/>
          </a:p>
        </p:txBody>
      </p:sp>
      <p:sp>
        <p:nvSpPr>
          <p:cNvPr id="7" name="Título 1">
            <a:extLst>
              <a:ext uri="{FF2B5EF4-FFF2-40B4-BE49-F238E27FC236}">
                <a16:creationId xmlns:a16="http://schemas.microsoft.com/office/drawing/2014/main" id="{7A3255E3-B362-89EE-EEA7-F2E97747CC7C}"/>
              </a:ext>
            </a:extLst>
          </p:cNvPr>
          <p:cNvSpPr txBox="1">
            <a:spLocks/>
          </p:cNvSpPr>
          <p:nvPr/>
        </p:nvSpPr>
        <p:spPr>
          <a:xfrm>
            <a:off x="132522" y="1425902"/>
            <a:ext cx="8879716" cy="452077"/>
          </a:xfrm>
          <a:prstGeom prst="rect">
            <a:avLst/>
          </a:prstGeom>
        </p:spPr>
        <p:txBody>
          <a:bodyPr vert="horz" lIns="91440" tIns="45720" rIns="91440" bIns="45720" rtlCol="0" anchor="ctr">
            <a:noAutofit/>
          </a:bodyPr>
          <a:lstStyle>
            <a:lvl1pPr algn="l" defTabSz="685800" rtl="0" eaLnBrk="1" latinLnBrk="0" hangingPunct="1">
              <a:spcBef>
                <a:spcPct val="0"/>
              </a:spcBef>
              <a:buNone/>
              <a:defRPr sz="2800" b="1" kern="1200">
                <a:solidFill>
                  <a:schemeClr val="tx1"/>
                </a:solidFill>
                <a:latin typeface="+mj-lt"/>
                <a:ea typeface="+mj-ea"/>
                <a:cs typeface="+mj-cs"/>
              </a:defRPr>
            </a:lvl1pPr>
          </a:lstStyle>
          <a:p>
            <a:pPr fontAlgn="auto">
              <a:spcAft>
                <a:spcPts val="0"/>
              </a:spcAft>
            </a:pPr>
            <a:r>
              <a:rPr lang="es-ES" dirty="0"/>
              <a:t>Step 3: Non-</a:t>
            </a:r>
            <a:r>
              <a:rPr lang="es-ES" dirty="0" err="1"/>
              <a:t>maxima</a:t>
            </a:r>
            <a:r>
              <a:rPr lang="es-ES" dirty="0"/>
              <a:t> suppression</a:t>
            </a:r>
          </a:p>
        </p:txBody>
      </p:sp>
      <p:sp>
        <p:nvSpPr>
          <p:cNvPr id="8" name="CuadroTexto 7">
            <a:extLst>
              <a:ext uri="{FF2B5EF4-FFF2-40B4-BE49-F238E27FC236}">
                <a16:creationId xmlns:a16="http://schemas.microsoft.com/office/drawing/2014/main" id="{D66783D1-E788-11ED-3E55-CE2C6B205AAF}"/>
              </a:ext>
            </a:extLst>
          </p:cNvPr>
          <p:cNvSpPr txBox="1"/>
          <p:nvPr/>
        </p:nvSpPr>
        <p:spPr>
          <a:xfrm>
            <a:off x="321880" y="2214680"/>
            <a:ext cx="6451075" cy="369332"/>
          </a:xfrm>
          <a:prstGeom prst="rect">
            <a:avLst/>
          </a:prstGeom>
          <a:noFill/>
        </p:spPr>
        <p:txBody>
          <a:bodyPr wrap="square" rtlCol="0">
            <a:spAutoFit/>
          </a:bodyPr>
          <a:lstStyle/>
          <a:p>
            <a:r>
              <a:rPr lang="en-US" dirty="0"/>
              <a:t>it’s simply an </a:t>
            </a:r>
            <a:r>
              <a:rPr lang="en-US" dirty="0">
                <a:solidFill>
                  <a:srgbClr val="FF0000"/>
                </a:solidFill>
              </a:rPr>
              <a:t>edge thinning process</a:t>
            </a:r>
            <a:endParaRPr lang="es-ES" dirty="0">
              <a:solidFill>
                <a:srgbClr val="FF0000"/>
              </a:solidFill>
            </a:endParaRPr>
          </a:p>
        </p:txBody>
      </p:sp>
      <p:sp>
        <p:nvSpPr>
          <p:cNvPr id="9" name="CuadroTexto 8">
            <a:extLst>
              <a:ext uri="{FF2B5EF4-FFF2-40B4-BE49-F238E27FC236}">
                <a16:creationId xmlns:a16="http://schemas.microsoft.com/office/drawing/2014/main" id="{327AF42B-D4E7-68E0-AEDF-E85C163544B3}"/>
              </a:ext>
            </a:extLst>
          </p:cNvPr>
          <p:cNvSpPr txBox="1"/>
          <p:nvPr/>
        </p:nvSpPr>
        <p:spPr>
          <a:xfrm>
            <a:off x="321880" y="2897735"/>
            <a:ext cx="8348450" cy="2308324"/>
          </a:xfrm>
          <a:prstGeom prst="rect">
            <a:avLst/>
          </a:prstGeom>
          <a:noFill/>
        </p:spPr>
        <p:txBody>
          <a:bodyPr wrap="square" rtlCol="0">
            <a:spAutoFit/>
          </a:bodyPr>
          <a:lstStyle/>
          <a:p>
            <a:pPr algn="just"/>
            <a:r>
              <a:rPr lang="en-US" dirty="0"/>
              <a:t>After computing our gradient magnitude representation, the edges themselves are still quite noisy and blurred, but in reality there should only be one edge response for a given region, not a whole clump of pixels reporting themselves as edges.</a:t>
            </a:r>
          </a:p>
          <a:p>
            <a:endParaRPr lang="en-US" dirty="0"/>
          </a:p>
          <a:p>
            <a:pPr algn="just"/>
            <a:r>
              <a:rPr lang="en-US" dirty="0"/>
              <a:t>To remedy this, we can apply edge thinning using non-maxima suppression. To apply non-maxima suppression we need to examine the gradient magnitude G and orientation \theta at each pixel in the image and:</a:t>
            </a:r>
            <a:endParaRPr lang="es-ES" dirty="0"/>
          </a:p>
        </p:txBody>
      </p:sp>
    </p:spTree>
    <p:extLst>
      <p:ext uri="{BB962C8B-B14F-4D97-AF65-F5344CB8AC3E}">
        <p14:creationId xmlns:p14="http://schemas.microsoft.com/office/powerpoint/2010/main" val="299265551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AA8070B5-F679-7930-E03F-68A48B2B4283}"/>
              </a:ext>
            </a:extLst>
          </p:cNvPr>
          <p:cNvSpPr>
            <a:spLocks noGrp="1"/>
          </p:cNvSpPr>
          <p:nvPr>
            <p:ph type="dt" sz="half" idx="10"/>
          </p:nvPr>
        </p:nvSpPr>
        <p:spPr/>
        <p:txBody>
          <a:bodyPr/>
          <a:lstStyle/>
          <a:p>
            <a:r>
              <a:rPr lang="es-ES"/>
              <a:t>Nombre del profesor</a:t>
            </a:r>
            <a:endParaRPr lang="es-ES" dirty="0"/>
          </a:p>
        </p:txBody>
      </p:sp>
      <p:sp>
        <p:nvSpPr>
          <p:cNvPr id="3" name="Marcador de número de diapositiva 2">
            <a:extLst>
              <a:ext uri="{FF2B5EF4-FFF2-40B4-BE49-F238E27FC236}">
                <a16:creationId xmlns:a16="http://schemas.microsoft.com/office/drawing/2014/main" id="{62632FB7-AA42-C49E-EDD9-F91CA464ED30}"/>
              </a:ext>
            </a:extLst>
          </p:cNvPr>
          <p:cNvSpPr>
            <a:spLocks noGrp="1"/>
          </p:cNvSpPr>
          <p:nvPr>
            <p:ph type="sldNum" sz="quarter" idx="12"/>
          </p:nvPr>
        </p:nvSpPr>
        <p:spPr/>
        <p:txBody>
          <a:bodyPr/>
          <a:lstStyle/>
          <a:p>
            <a:fld id="{782A4607-9936-4E24-98A0-335039E24A0B}" type="slidenum">
              <a:rPr lang="es-ES" smtClean="0"/>
              <a:pPr/>
              <a:t>91</a:t>
            </a:fld>
            <a:endParaRPr lang="es-ES"/>
          </a:p>
        </p:txBody>
      </p:sp>
      <p:sp>
        <p:nvSpPr>
          <p:cNvPr id="8" name="CuadroTexto 7">
            <a:extLst>
              <a:ext uri="{FF2B5EF4-FFF2-40B4-BE49-F238E27FC236}">
                <a16:creationId xmlns:a16="http://schemas.microsoft.com/office/drawing/2014/main" id="{8541104E-F3F2-5F8E-36B1-8759A5DCD08D}"/>
              </a:ext>
            </a:extLst>
          </p:cNvPr>
          <p:cNvSpPr txBox="1"/>
          <p:nvPr/>
        </p:nvSpPr>
        <p:spPr>
          <a:xfrm>
            <a:off x="777250" y="2138785"/>
            <a:ext cx="7210025" cy="4401205"/>
          </a:xfrm>
          <a:prstGeom prst="rect">
            <a:avLst/>
          </a:prstGeom>
          <a:noFill/>
        </p:spPr>
        <p:txBody>
          <a:bodyPr wrap="square" rtlCol="0">
            <a:spAutoFit/>
          </a:bodyPr>
          <a:lstStyle/>
          <a:p>
            <a:r>
              <a:rPr lang="en-US" sz="2000" dirty="0"/>
              <a:t>To apply non-maxima suppression we need to examine the gradient magnitude G and orientation \theta at each pixel in the image and:</a:t>
            </a:r>
          </a:p>
          <a:p>
            <a:endParaRPr lang="en-US" sz="2000" dirty="0"/>
          </a:p>
          <a:p>
            <a:pPr marL="285750" indent="-285750">
              <a:buFont typeface="Arial" panose="020B0604020202020204" pitchFamily="34" charset="0"/>
              <a:buChar char="•"/>
            </a:pPr>
            <a:r>
              <a:rPr lang="en-US" sz="2000" dirty="0"/>
              <a:t>Compare the current pixel to the 3 x 3 neighborhood surrounding it</a:t>
            </a:r>
          </a:p>
          <a:p>
            <a:pPr marL="285750" indent="-285750">
              <a:buFont typeface="Arial" panose="020B0604020202020204" pitchFamily="34" charset="0"/>
              <a:buChar char="•"/>
            </a:pPr>
            <a:r>
              <a:rPr lang="en-US" sz="2000" dirty="0"/>
              <a:t>Determine in which direction the orientation is pointing:</a:t>
            </a:r>
          </a:p>
          <a:p>
            <a:pPr marL="742950" lvl="1" indent="-285750">
              <a:buFont typeface="Wingdings" panose="05000000000000000000" pitchFamily="2" charset="2"/>
              <a:buChar char="Ø"/>
            </a:pPr>
            <a:r>
              <a:rPr lang="en-US" sz="2000" dirty="0"/>
              <a:t>If it’s pointing towards the north or south, then examine the north and south magnitude</a:t>
            </a:r>
          </a:p>
          <a:p>
            <a:pPr marL="742950" lvl="1" indent="-285750">
              <a:buFont typeface="Wingdings" panose="05000000000000000000" pitchFamily="2" charset="2"/>
              <a:buChar char="Ø"/>
            </a:pPr>
            <a:r>
              <a:rPr lang="en-US" sz="2000" dirty="0"/>
              <a:t>If the orientation is pointing towards the east or west, then examine the east and west pixels</a:t>
            </a:r>
          </a:p>
          <a:p>
            <a:pPr marL="742950" lvl="1" indent="-285750">
              <a:buFont typeface="Wingdings" panose="05000000000000000000" pitchFamily="2" charset="2"/>
              <a:buChar char="Ø"/>
            </a:pPr>
            <a:r>
              <a:rPr lang="en-US" sz="2000" dirty="0"/>
              <a:t>If the center pixel magnitude is greater than both the pixels it is being compared to, then preserve the magnitude; otherwise, discard it</a:t>
            </a:r>
            <a:endParaRPr lang="es-ES" sz="2000" dirty="0"/>
          </a:p>
        </p:txBody>
      </p:sp>
      <p:sp>
        <p:nvSpPr>
          <p:cNvPr id="10" name="Título 1">
            <a:extLst>
              <a:ext uri="{FF2B5EF4-FFF2-40B4-BE49-F238E27FC236}">
                <a16:creationId xmlns:a16="http://schemas.microsoft.com/office/drawing/2014/main" id="{73E1BD57-FDAA-403B-3062-DF6EFB72D893}"/>
              </a:ext>
            </a:extLst>
          </p:cNvPr>
          <p:cNvSpPr txBox="1">
            <a:spLocks/>
          </p:cNvSpPr>
          <p:nvPr/>
        </p:nvSpPr>
        <p:spPr>
          <a:xfrm>
            <a:off x="131763" y="704850"/>
            <a:ext cx="8880475" cy="452438"/>
          </a:xfrm>
          <a:prstGeom prst="rect">
            <a:avLst/>
          </a:prstGeom>
        </p:spPr>
        <p:txBody>
          <a:bodyPr vert="horz" lIns="91440" tIns="45720" rIns="91440" bIns="45720" rtlCol="0" anchor="ctr">
            <a:noAutofit/>
          </a:bodyPr>
          <a:lstStyle>
            <a:lvl1pPr defTabSz="685800" eaLnBrk="1" latinLnBrk="0" hangingPunct="1">
              <a:buNone/>
              <a:defRPr sz="2800" b="1">
                <a:latin typeface="+mj-lt"/>
                <a:ea typeface="+mj-ea"/>
                <a:cs typeface="+mj-cs"/>
              </a:defRPr>
            </a:lvl1pPr>
          </a:lstStyle>
          <a:p>
            <a:r>
              <a:rPr lang="en-US" dirty="0"/>
              <a:t>The Canny Edge Detection Process</a:t>
            </a:r>
            <a:endParaRPr lang="es-ES" dirty="0"/>
          </a:p>
        </p:txBody>
      </p:sp>
      <p:sp>
        <p:nvSpPr>
          <p:cNvPr id="11" name="Título 1">
            <a:extLst>
              <a:ext uri="{FF2B5EF4-FFF2-40B4-BE49-F238E27FC236}">
                <a16:creationId xmlns:a16="http://schemas.microsoft.com/office/drawing/2014/main" id="{2A89AEE2-AA27-EC84-8DDD-C665D65F5972}"/>
              </a:ext>
            </a:extLst>
          </p:cNvPr>
          <p:cNvSpPr txBox="1">
            <a:spLocks/>
          </p:cNvSpPr>
          <p:nvPr/>
        </p:nvSpPr>
        <p:spPr>
          <a:xfrm>
            <a:off x="217566" y="1303940"/>
            <a:ext cx="8879716" cy="452077"/>
          </a:xfrm>
          <a:prstGeom prst="rect">
            <a:avLst/>
          </a:prstGeom>
        </p:spPr>
        <p:txBody>
          <a:bodyPr vert="horz" lIns="91440" tIns="45720" rIns="91440" bIns="45720" rtlCol="0" anchor="ctr">
            <a:noAutofit/>
          </a:bodyPr>
          <a:lstStyle>
            <a:lvl1pPr algn="l" defTabSz="685800" rtl="0" eaLnBrk="1" latinLnBrk="0" hangingPunct="1">
              <a:spcBef>
                <a:spcPct val="0"/>
              </a:spcBef>
              <a:buNone/>
              <a:defRPr sz="2800" b="1" kern="1200">
                <a:solidFill>
                  <a:schemeClr val="tx1"/>
                </a:solidFill>
                <a:latin typeface="+mj-lt"/>
                <a:ea typeface="+mj-ea"/>
                <a:cs typeface="+mj-cs"/>
              </a:defRPr>
            </a:lvl1pPr>
          </a:lstStyle>
          <a:p>
            <a:pPr fontAlgn="auto">
              <a:spcAft>
                <a:spcPts val="0"/>
              </a:spcAft>
            </a:pPr>
            <a:r>
              <a:rPr lang="es-ES" dirty="0"/>
              <a:t>Step 3: Non-</a:t>
            </a:r>
            <a:r>
              <a:rPr lang="es-ES" dirty="0" err="1"/>
              <a:t>maxima</a:t>
            </a:r>
            <a:r>
              <a:rPr lang="es-ES" dirty="0"/>
              <a:t> suppression</a:t>
            </a:r>
          </a:p>
        </p:txBody>
      </p:sp>
    </p:spTree>
    <p:extLst>
      <p:ext uri="{BB962C8B-B14F-4D97-AF65-F5344CB8AC3E}">
        <p14:creationId xmlns:p14="http://schemas.microsoft.com/office/powerpoint/2010/main" val="196080690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C7154E8B-C22B-CCF0-4EC4-C865D9226CA1}"/>
              </a:ext>
            </a:extLst>
          </p:cNvPr>
          <p:cNvSpPr>
            <a:spLocks noGrp="1"/>
          </p:cNvSpPr>
          <p:nvPr>
            <p:ph type="dt" sz="half" idx="10"/>
          </p:nvPr>
        </p:nvSpPr>
        <p:spPr/>
        <p:txBody>
          <a:bodyPr/>
          <a:lstStyle/>
          <a:p>
            <a:r>
              <a:rPr lang="es-ES"/>
              <a:t>Nombre del profesor</a:t>
            </a:r>
            <a:endParaRPr lang="es-ES" dirty="0"/>
          </a:p>
        </p:txBody>
      </p:sp>
      <p:sp>
        <p:nvSpPr>
          <p:cNvPr id="3" name="Marcador de número de diapositiva 2">
            <a:extLst>
              <a:ext uri="{FF2B5EF4-FFF2-40B4-BE49-F238E27FC236}">
                <a16:creationId xmlns:a16="http://schemas.microsoft.com/office/drawing/2014/main" id="{98C0841F-D426-DC3A-5A4E-F2A404DF42A4}"/>
              </a:ext>
            </a:extLst>
          </p:cNvPr>
          <p:cNvSpPr>
            <a:spLocks noGrp="1"/>
          </p:cNvSpPr>
          <p:nvPr>
            <p:ph type="sldNum" sz="quarter" idx="12"/>
          </p:nvPr>
        </p:nvSpPr>
        <p:spPr/>
        <p:txBody>
          <a:bodyPr/>
          <a:lstStyle/>
          <a:p>
            <a:fld id="{782A4607-9936-4E24-98A0-335039E24A0B}" type="slidenum">
              <a:rPr lang="es-ES" smtClean="0"/>
              <a:pPr/>
              <a:t>92</a:t>
            </a:fld>
            <a:endParaRPr lang="es-ES"/>
          </a:p>
        </p:txBody>
      </p:sp>
      <p:pic>
        <p:nvPicPr>
          <p:cNvPr id="5" name="Imagen 4">
            <a:extLst>
              <a:ext uri="{FF2B5EF4-FFF2-40B4-BE49-F238E27FC236}">
                <a16:creationId xmlns:a16="http://schemas.microsoft.com/office/drawing/2014/main" id="{A63C0720-615E-299D-9F97-3117D3653DAC}"/>
              </a:ext>
            </a:extLst>
          </p:cNvPr>
          <p:cNvPicPr>
            <a:picLocks noChangeAspect="1"/>
          </p:cNvPicPr>
          <p:nvPr/>
        </p:nvPicPr>
        <p:blipFill>
          <a:blip r:embed="rId2"/>
          <a:stretch>
            <a:fillRect/>
          </a:stretch>
        </p:blipFill>
        <p:spPr>
          <a:xfrm>
            <a:off x="595335" y="2300358"/>
            <a:ext cx="3757008" cy="3743826"/>
          </a:xfrm>
          <a:prstGeom prst="rect">
            <a:avLst/>
          </a:prstGeom>
        </p:spPr>
      </p:pic>
      <p:pic>
        <p:nvPicPr>
          <p:cNvPr id="7" name="Imagen 6">
            <a:extLst>
              <a:ext uri="{FF2B5EF4-FFF2-40B4-BE49-F238E27FC236}">
                <a16:creationId xmlns:a16="http://schemas.microsoft.com/office/drawing/2014/main" id="{18D4389E-4C0A-609D-1D7A-06B0757FCA3F}"/>
              </a:ext>
            </a:extLst>
          </p:cNvPr>
          <p:cNvPicPr>
            <a:picLocks noChangeAspect="1"/>
          </p:cNvPicPr>
          <p:nvPr/>
        </p:nvPicPr>
        <p:blipFill>
          <a:blip r:embed="rId3"/>
          <a:stretch>
            <a:fillRect/>
          </a:stretch>
        </p:blipFill>
        <p:spPr>
          <a:xfrm>
            <a:off x="4647895" y="2224463"/>
            <a:ext cx="3757008" cy="3730433"/>
          </a:xfrm>
          <a:prstGeom prst="rect">
            <a:avLst/>
          </a:prstGeom>
        </p:spPr>
      </p:pic>
      <p:sp>
        <p:nvSpPr>
          <p:cNvPr id="4" name="Título 1">
            <a:extLst>
              <a:ext uri="{FF2B5EF4-FFF2-40B4-BE49-F238E27FC236}">
                <a16:creationId xmlns:a16="http://schemas.microsoft.com/office/drawing/2014/main" id="{5FAF4ED0-B5C0-5E2A-F438-54F53FCA481F}"/>
              </a:ext>
            </a:extLst>
          </p:cNvPr>
          <p:cNvSpPr txBox="1">
            <a:spLocks/>
          </p:cNvSpPr>
          <p:nvPr/>
        </p:nvSpPr>
        <p:spPr>
          <a:xfrm>
            <a:off x="131763" y="704850"/>
            <a:ext cx="8880475" cy="452438"/>
          </a:xfrm>
          <a:prstGeom prst="rect">
            <a:avLst/>
          </a:prstGeom>
        </p:spPr>
        <p:txBody>
          <a:bodyPr vert="horz" lIns="91440" tIns="45720" rIns="91440" bIns="45720" rtlCol="0" anchor="ctr">
            <a:noAutofit/>
          </a:bodyPr>
          <a:lstStyle>
            <a:lvl1pPr defTabSz="685800" eaLnBrk="1" latinLnBrk="0" hangingPunct="1">
              <a:buNone/>
              <a:defRPr sz="2800" b="1">
                <a:latin typeface="+mj-lt"/>
                <a:ea typeface="+mj-ea"/>
                <a:cs typeface="+mj-cs"/>
              </a:defRPr>
            </a:lvl1pPr>
          </a:lstStyle>
          <a:p>
            <a:r>
              <a:rPr lang="en-US" dirty="0"/>
              <a:t>The Canny Edge Detection Process</a:t>
            </a:r>
            <a:endParaRPr lang="es-ES" dirty="0"/>
          </a:p>
        </p:txBody>
      </p:sp>
      <p:sp>
        <p:nvSpPr>
          <p:cNvPr id="6" name="Título 1">
            <a:extLst>
              <a:ext uri="{FF2B5EF4-FFF2-40B4-BE49-F238E27FC236}">
                <a16:creationId xmlns:a16="http://schemas.microsoft.com/office/drawing/2014/main" id="{B62CA2FC-98D4-5C60-026A-DDCB223915C9}"/>
              </a:ext>
            </a:extLst>
          </p:cNvPr>
          <p:cNvSpPr txBox="1">
            <a:spLocks/>
          </p:cNvSpPr>
          <p:nvPr/>
        </p:nvSpPr>
        <p:spPr>
          <a:xfrm>
            <a:off x="164310" y="1307233"/>
            <a:ext cx="8879716" cy="452077"/>
          </a:xfrm>
          <a:prstGeom prst="rect">
            <a:avLst/>
          </a:prstGeom>
        </p:spPr>
        <p:txBody>
          <a:bodyPr vert="horz" lIns="91440" tIns="45720" rIns="91440" bIns="45720" rtlCol="0" anchor="ctr">
            <a:noAutofit/>
          </a:bodyPr>
          <a:lstStyle>
            <a:lvl1pPr algn="l" defTabSz="685800" rtl="0" eaLnBrk="1" latinLnBrk="0" hangingPunct="1">
              <a:spcBef>
                <a:spcPct val="0"/>
              </a:spcBef>
              <a:buNone/>
              <a:defRPr sz="2800" b="1" kern="1200">
                <a:solidFill>
                  <a:schemeClr val="tx1"/>
                </a:solidFill>
                <a:latin typeface="+mj-lt"/>
                <a:ea typeface="+mj-ea"/>
                <a:cs typeface="+mj-cs"/>
              </a:defRPr>
            </a:lvl1pPr>
          </a:lstStyle>
          <a:p>
            <a:pPr fontAlgn="auto">
              <a:spcAft>
                <a:spcPts val="0"/>
              </a:spcAft>
            </a:pPr>
            <a:r>
              <a:rPr lang="es-ES" dirty="0"/>
              <a:t>Step 3: Non-</a:t>
            </a:r>
            <a:r>
              <a:rPr lang="es-ES" dirty="0" err="1"/>
              <a:t>maxima</a:t>
            </a:r>
            <a:r>
              <a:rPr lang="es-ES" dirty="0"/>
              <a:t> suppression</a:t>
            </a:r>
          </a:p>
        </p:txBody>
      </p:sp>
    </p:spTree>
    <p:extLst>
      <p:ext uri="{BB962C8B-B14F-4D97-AF65-F5344CB8AC3E}">
        <p14:creationId xmlns:p14="http://schemas.microsoft.com/office/powerpoint/2010/main" val="123008700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9D1B2401-E237-D491-ABCF-8147C6F16039}"/>
              </a:ext>
            </a:extLst>
          </p:cNvPr>
          <p:cNvSpPr>
            <a:spLocks noGrp="1"/>
          </p:cNvSpPr>
          <p:nvPr>
            <p:ph type="dt" sz="half" idx="10"/>
          </p:nvPr>
        </p:nvSpPr>
        <p:spPr/>
        <p:txBody>
          <a:bodyPr/>
          <a:lstStyle/>
          <a:p>
            <a:r>
              <a:rPr lang="es-ES"/>
              <a:t>Nombre del profesor</a:t>
            </a:r>
            <a:endParaRPr lang="es-ES" dirty="0"/>
          </a:p>
        </p:txBody>
      </p:sp>
      <p:sp>
        <p:nvSpPr>
          <p:cNvPr id="3" name="Marcador de número de diapositiva 2">
            <a:extLst>
              <a:ext uri="{FF2B5EF4-FFF2-40B4-BE49-F238E27FC236}">
                <a16:creationId xmlns:a16="http://schemas.microsoft.com/office/drawing/2014/main" id="{79FDE863-6365-68B2-444E-B54F52813C6D}"/>
              </a:ext>
            </a:extLst>
          </p:cNvPr>
          <p:cNvSpPr>
            <a:spLocks noGrp="1"/>
          </p:cNvSpPr>
          <p:nvPr>
            <p:ph type="sldNum" sz="quarter" idx="12"/>
          </p:nvPr>
        </p:nvSpPr>
        <p:spPr/>
        <p:txBody>
          <a:bodyPr/>
          <a:lstStyle/>
          <a:p>
            <a:fld id="{782A4607-9936-4E24-98A0-335039E24A0B}" type="slidenum">
              <a:rPr lang="es-ES" smtClean="0"/>
              <a:pPr/>
              <a:t>93</a:t>
            </a:fld>
            <a:endParaRPr lang="es-ES"/>
          </a:p>
        </p:txBody>
      </p:sp>
      <p:sp>
        <p:nvSpPr>
          <p:cNvPr id="4" name="CuadroTexto 3">
            <a:extLst>
              <a:ext uri="{FF2B5EF4-FFF2-40B4-BE49-F238E27FC236}">
                <a16:creationId xmlns:a16="http://schemas.microsoft.com/office/drawing/2014/main" id="{D8242EB2-E5D0-C645-1EA0-4C92C541D478}"/>
              </a:ext>
            </a:extLst>
          </p:cNvPr>
          <p:cNvSpPr txBox="1"/>
          <p:nvPr/>
        </p:nvSpPr>
        <p:spPr>
          <a:xfrm>
            <a:off x="473670" y="1076255"/>
            <a:ext cx="6678760" cy="523220"/>
          </a:xfrm>
          <a:prstGeom prst="rect">
            <a:avLst/>
          </a:prstGeom>
          <a:noFill/>
        </p:spPr>
        <p:txBody>
          <a:bodyPr wrap="square" rtlCol="0">
            <a:spAutoFit/>
          </a:bodyPr>
          <a:lstStyle/>
          <a:p>
            <a:r>
              <a:rPr lang="es-ES" sz="2800" b="1" dirty="0">
                <a:latin typeface="+mj-lt"/>
                <a:ea typeface="+mj-ea"/>
                <a:cs typeface="+mj-cs"/>
              </a:rPr>
              <a:t>Step</a:t>
            </a:r>
            <a:r>
              <a:rPr lang="es-ES" dirty="0"/>
              <a:t> </a:t>
            </a:r>
            <a:r>
              <a:rPr lang="es-ES" sz="2800" b="1" dirty="0">
                <a:latin typeface="+mj-lt"/>
                <a:ea typeface="+mj-ea"/>
                <a:cs typeface="+mj-cs"/>
              </a:rPr>
              <a:t>4: Hysteresis thresholding</a:t>
            </a:r>
          </a:p>
        </p:txBody>
      </p:sp>
      <p:sp>
        <p:nvSpPr>
          <p:cNvPr id="5" name="CuadroTexto 4">
            <a:extLst>
              <a:ext uri="{FF2B5EF4-FFF2-40B4-BE49-F238E27FC236}">
                <a16:creationId xmlns:a16="http://schemas.microsoft.com/office/drawing/2014/main" id="{7F9BDFB1-757C-53E9-D01D-BA6564903914}"/>
              </a:ext>
            </a:extLst>
          </p:cNvPr>
          <p:cNvSpPr txBox="1"/>
          <p:nvPr/>
        </p:nvSpPr>
        <p:spPr>
          <a:xfrm>
            <a:off x="625460" y="1911100"/>
            <a:ext cx="7361815" cy="1200329"/>
          </a:xfrm>
          <a:prstGeom prst="rect">
            <a:avLst/>
          </a:prstGeom>
          <a:noFill/>
        </p:spPr>
        <p:txBody>
          <a:bodyPr wrap="square" rtlCol="0">
            <a:spAutoFit/>
          </a:bodyPr>
          <a:lstStyle/>
          <a:p>
            <a:pPr algn="just"/>
            <a:r>
              <a:rPr lang="en-US" dirty="0"/>
              <a:t>Even after applying non-maxima suppression, we may need to remove regions of an image that are not technically edges, but still respond as edges after computing the gradient magnitude and applying non-maximum suppression.</a:t>
            </a:r>
            <a:endParaRPr lang="es-ES" dirty="0"/>
          </a:p>
        </p:txBody>
      </p:sp>
      <p:sp>
        <p:nvSpPr>
          <p:cNvPr id="6" name="CuadroTexto 5">
            <a:extLst>
              <a:ext uri="{FF2B5EF4-FFF2-40B4-BE49-F238E27FC236}">
                <a16:creationId xmlns:a16="http://schemas.microsoft.com/office/drawing/2014/main" id="{13250CB3-602E-4EA4-D5E6-C339B0FE8A4C}"/>
              </a:ext>
            </a:extLst>
          </p:cNvPr>
          <p:cNvSpPr txBox="1"/>
          <p:nvPr/>
        </p:nvSpPr>
        <p:spPr>
          <a:xfrm>
            <a:off x="701355" y="3277210"/>
            <a:ext cx="8181599" cy="369332"/>
          </a:xfrm>
          <a:prstGeom prst="rect">
            <a:avLst/>
          </a:prstGeom>
          <a:noFill/>
        </p:spPr>
        <p:txBody>
          <a:bodyPr wrap="square" rtlCol="0">
            <a:spAutoFit/>
          </a:bodyPr>
          <a:lstStyle/>
          <a:p>
            <a:r>
              <a:rPr lang="en-US" dirty="0"/>
              <a:t>To ignore these regions of an image, we need to define two thresholds: </a:t>
            </a:r>
            <a:endParaRPr lang="es-ES" dirty="0"/>
          </a:p>
        </p:txBody>
      </p:sp>
      <p:pic>
        <p:nvPicPr>
          <p:cNvPr id="8" name="Imagen 7">
            <a:extLst>
              <a:ext uri="{FF2B5EF4-FFF2-40B4-BE49-F238E27FC236}">
                <a16:creationId xmlns:a16="http://schemas.microsoft.com/office/drawing/2014/main" id="{176EE7DD-6770-2C88-B996-4D72E430A643}"/>
              </a:ext>
            </a:extLst>
          </p:cNvPr>
          <p:cNvPicPr>
            <a:picLocks noChangeAspect="1"/>
          </p:cNvPicPr>
          <p:nvPr/>
        </p:nvPicPr>
        <p:blipFill>
          <a:blip r:embed="rId2"/>
          <a:stretch>
            <a:fillRect/>
          </a:stretch>
        </p:blipFill>
        <p:spPr>
          <a:xfrm>
            <a:off x="927740" y="3646542"/>
            <a:ext cx="781159" cy="543001"/>
          </a:xfrm>
          <a:prstGeom prst="rect">
            <a:avLst/>
          </a:prstGeom>
        </p:spPr>
      </p:pic>
      <p:pic>
        <p:nvPicPr>
          <p:cNvPr id="10" name="Imagen 9">
            <a:extLst>
              <a:ext uri="{FF2B5EF4-FFF2-40B4-BE49-F238E27FC236}">
                <a16:creationId xmlns:a16="http://schemas.microsoft.com/office/drawing/2014/main" id="{DC6B540D-E1FC-02B9-29BB-8261A6DAB282}"/>
              </a:ext>
            </a:extLst>
          </p:cNvPr>
          <p:cNvPicPr>
            <a:picLocks noChangeAspect="1"/>
          </p:cNvPicPr>
          <p:nvPr/>
        </p:nvPicPr>
        <p:blipFill>
          <a:blip r:embed="rId3"/>
          <a:stretch>
            <a:fillRect/>
          </a:stretch>
        </p:blipFill>
        <p:spPr>
          <a:xfrm>
            <a:off x="1708899" y="3751488"/>
            <a:ext cx="1362265" cy="695422"/>
          </a:xfrm>
          <a:prstGeom prst="rect">
            <a:avLst/>
          </a:prstGeom>
        </p:spPr>
      </p:pic>
      <p:pic>
        <p:nvPicPr>
          <p:cNvPr id="12" name="Imagen 11">
            <a:extLst>
              <a:ext uri="{FF2B5EF4-FFF2-40B4-BE49-F238E27FC236}">
                <a16:creationId xmlns:a16="http://schemas.microsoft.com/office/drawing/2014/main" id="{7DE92170-7745-C181-2787-03AD5243DA70}"/>
              </a:ext>
            </a:extLst>
          </p:cNvPr>
          <p:cNvPicPr>
            <a:picLocks noChangeAspect="1"/>
          </p:cNvPicPr>
          <p:nvPr/>
        </p:nvPicPr>
        <p:blipFill>
          <a:blip r:embed="rId4"/>
          <a:stretch>
            <a:fillRect/>
          </a:stretch>
        </p:blipFill>
        <p:spPr>
          <a:xfrm>
            <a:off x="3239070" y="3881679"/>
            <a:ext cx="2665859" cy="2621795"/>
          </a:xfrm>
          <a:prstGeom prst="rect">
            <a:avLst/>
          </a:prstGeom>
        </p:spPr>
      </p:pic>
      <p:sp>
        <p:nvSpPr>
          <p:cNvPr id="13" name="Título 1">
            <a:extLst>
              <a:ext uri="{FF2B5EF4-FFF2-40B4-BE49-F238E27FC236}">
                <a16:creationId xmlns:a16="http://schemas.microsoft.com/office/drawing/2014/main" id="{556A0DCB-64D1-F1A1-EBF9-AC167E85CB2D}"/>
              </a:ext>
            </a:extLst>
          </p:cNvPr>
          <p:cNvSpPr txBox="1">
            <a:spLocks/>
          </p:cNvSpPr>
          <p:nvPr/>
        </p:nvSpPr>
        <p:spPr>
          <a:xfrm>
            <a:off x="131761" y="627346"/>
            <a:ext cx="8880475" cy="452438"/>
          </a:xfrm>
          <a:prstGeom prst="rect">
            <a:avLst/>
          </a:prstGeom>
        </p:spPr>
        <p:txBody>
          <a:bodyPr vert="horz" lIns="91440" tIns="45720" rIns="91440" bIns="45720" rtlCol="0" anchor="ctr">
            <a:noAutofit/>
          </a:bodyPr>
          <a:lstStyle>
            <a:lvl1pPr defTabSz="685800" eaLnBrk="1" latinLnBrk="0" hangingPunct="1">
              <a:buNone/>
              <a:defRPr sz="2800" b="1">
                <a:latin typeface="+mj-lt"/>
                <a:ea typeface="+mj-ea"/>
                <a:cs typeface="+mj-cs"/>
              </a:defRPr>
            </a:lvl1pPr>
          </a:lstStyle>
          <a:p>
            <a:r>
              <a:rPr lang="en-US" dirty="0"/>
              <a:t>The Canny Edge Detection Process</a:t>
            </a:r>
            <a:endParaRPr lang="es-ES" dirty="0"/>
          </a:p>
        </p:txBody>
      </p:sp>
    </p:spTree>
    <p:extLst>
      <p:ext uri="{BB962C8B-B14F-4D97-AF65-F5344CB8AC3E}">
        <p14:creationId xmlns:p14="http://schemas.microsoft.com/office/powerpoint/2010/main" val="272926028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56323464-05FE-A06B-3A7B-2DF0C6FD5F05}"/>
              </a:ext>
            </a:extLst>
          </p:cNvPr>
          <p:cNvSpPr>
            <a:spLocks noGrp="1"/>
          </p:cNvSpPr>
          <p:nvPr>
            <p:ph type="dt" sz="half" idx="10"/>
          </p:nvPr>
        </p:nvSpPr>
        <p:spPr/>
        <p:txBody>
          <a:bodyPr/>
          <a:lstStyle/>
          <a:p>
            <a:r>
              <a:rPr lang="es-ES"/>
              <a:t>Nombre del profesor</a:t>
            </a:r>
            <a:endParaRPr lang="es-ES" dirty="0"/>
          </a:p>
        </p:txBody>
      </p:sp>
      <p:sp>
        <p:nvSpPr>
          <p:cNvPr id="3" name="Marcador de número de diapositiva 2">
            <a:extLst>
              <a:ext uri="{FF2B5EF4-FFF2-40B4-BE49-F238E27FC236}">
                <a16:creationId xmlns:a16="http://schemas.microsoft.com/office/drawing/2014/main" id="{C8C73248-E808-2CA1-29E8-6BA332638D50}"/>
              </a:ext>
            </a:extLst>
          </p:cNvPr>
          <p:cNvSpPr>
            <a:spLocks noGrp="1"/>
          </p:cNvSpPr>
          <p:nvPr>
            <p:ph type="sldNum" sz="quarter" idx="12"/>
          </p:nvPr>
        </p:nvSpPr>
        <p:spPr/>
        <p:txBody>
          <a:bodyPr/>
          <a:lstStyle/>
          <a:p>
            <a:fld id="{782A4607-9936-4E24-98A0-335039E24A0B}" type="slidenum">
              <a:rPr lang="es-ES" smtClean="0"/>
              <a:pPr/>
              <a:t>94</a:t>
            </a:fld>
            <a:endParaRPr lang="es-ES"/>
          </a:p>
        </p:txBody>
      </p:sp>
      <p:sp>
        <p:nvSpPr>
          <p:cNvPr id="4" name="CuadroTexto 3">
            <a:extLst>
              <a:ext uri="{FF2B5EF4-FFF2-40B4-BE49-F238E27FC236}">
                <a16:creationId xmlns:a16="http://schemas.microsoft.com/office/drawing/2014/main" id="{E63917BE-7896-4873-64CD-CF67BE69522A}"/>
              </a:ext>
            </a:extLst>
          </p:cNvPr>
          <p:cNvSpPr txBox="1"/>
          <p:nvPr/>
        </p:nvSpPr>
        <p:spPr>
          <a:xfrm>
            <a:off x="2067465" y="2518260"/>
            <a:ext cx="4629595" cy="1015663"/>
          </a:xfrm>
          <a:prstGeom prst="rect">
            <a:avLst/>
          </a:prstGeom>
          <a:noFill/>
        </p:spPr>
        <p:txBody>
          <a:bodyPr wrap="square" rtlCol="0">
            <a:spAutoFit/>
          </a:bodyPr>
          <a:lstStyle/>
          <a:p>
            <a:r>
              <a:rPr lang="es-ES" sz="6000" b="1" dirty="0">
                <a:solidFill>
                  <a:schemeClr val="accent6">
                    <a:lumMod val="60000"/>
                    <a:lumOff val="40000"/>
                  </a:schemeClr>
                </a:solidFill>
              </a:rPr>
              <a:t>HANDS ON</a:t>
            </a:r>
          </a:p>
        </p:txBody>
      </p:sp>
      <p:sp>
        <p:nvSpPr>
          <p:cNvPr id="5" name="Título 1">
            <a:extLst>
              <a:ext uri="{FF2B5EF4-FFF2-40B4-BE49-F238E27FC236}">
                <a16:creationId xmlns:a16="http://schemas.microsoft.com/office/drawing/2014/main" id="{1EA6C521-9842-B665-F2DE-9E14FCC7A269}"/>
              </a:ext>
            </a:extLst>
          </p:cNvPr>
          <p:cNvSpPr txBox="1">
            <a:spLocks/>
          </p:cNvSpPr>
          <p:nvPr/>
        </p:nvSpPr>
        <p:spPr>
          <a:xfrm>
            <a:off x="131761" y="627346"/>
            <a:ext cx="8880475" cy="452438"/>
          </a:xfrm>
          <a:prstGeom prst="rect">
            <a:avLst/>
          </a:prstGeom>
        </p:spPr>
        <p:txBody>
          <a:bodyPr vert="horz" lIns="91440" tIns="45720" rIns="91440" bIns="45720" rtlCol="0" anchor="ctr">
            <a:noAutofit/>
          </a:bodyPr>
          <a:lstStyle>
            <a:lvl1pPr defTabSz="685800" eaLnBrk="1" latinLnBrk="0" hangingPunct="1">
              <a:buNone/>
              <a:defRPr sz="2800" b="1">
                <a:latin typeface="+mj-lt"/>
                <a:ea typeface="+mj-ea"/>
                <a:cs typeface="+mj-cs"/>
              </a:defRPr>
            </a:lvl1pPr>
          </a:lstStyle>
          <a:p>
            <a:r>
              <a:rPr lang="en-US" dirty="0"/>
              <a:t>The Canny Edge Detection Process</a:t>
            </a:r>
            <a:endParaRPr lang="es-ES" dirty="0"/>
          </a:p>
        </p:txBody>
      </p:sp>
    </p:spTree>
    <p:extLst>
      <p:ext uri="{BB962C8B-B14F-4D97-AF65-F5344CB8AC3E}">
        <p14:creationId xmlns:p14="http://schemas.microsoft.com/office/powerpoint/2010/main" val="63139433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A07CCE80-6695-30E5-9374-F6B7DBB46CDE}"/>
              </a:ext>
            </a:extLst>
          </p:cNvPr>
          <p:cNvSpPr>
            <a:spLocks noGrp="1"/>
          </p:cNvSpPr>
          <p:nvPr>
            <p:ph type="dt" sz="half" idx="10"/>
          </p:nvPr>
        </p:nvSpPr>
        <p:spPr/>
        <p:txBody>
          <a:bodyPr/>
          <a:lstStyle/>
          <a:p>
            <a:r>
              <a:rPr lang="es-ES"/>
              <a:t>Nombre del profesor</a:t>
            </a:r>
            <a:endParaRPr lang="es-ES" dirty="0"/>
          </a:p>
        </p:txBody>
      </p:sp>
      <p:sp>
        <p:nvSpPr>
          <p:cNvPr id="3" name="Marcador de número de diapositiva 2">
            <a:extLst>
              <a:ext uri="{FF2B5EF4-FFF2-40B4-BE49-F238E27FC236}">
                <a16:creationId xmlns:a16="http://schemas.microsoft.com/office/drawing/2014/main" id="{8FD8F496-E84F-B0E7-EAFC-2DD469E78F94}"/>
              </a:ext>
            </a:extLst>
          </p:cNvPr>
          <p:cNvSpPr>
            <a:spLocks noGrp="1"/>
          </p:cNvSpPr>
          <p:nvPr>
            <p:ph type="sldNum" sz="quarter" idx="12"/>
          </p:nvPr>
        </p:nvSpPr>
        <p:spPr/>
        <p:txBody>
          <a:bodyPr/>
          <a:lstStyle/>
          <a:p>
            <a:fld id="{782A4607-9936-4E24-98A0-335039E24A0B}" type="slidenum">
              <a:rPr lang="es-ES" smtClean="0"/>
              <a:pPr/>
              <a:t>95</a:t>
            </a:fld>
            <a:endParaRPr lang="es-ES"/>
          </a:p>
        </p:txBody>
      </p:sp>
      <p:sp>
        <p:nvSpPr>
          <p:cNvPr id="4" name="CuadroTexto 3">
            <a:extLst>
              <a:ext uri="{FF2B5EF4-FFF2-40B4-BE49-F238E27FC236}">
                <a16:creationId xmlns:a16="http://schemas.microsoft.com/office/drawing/2014/main" id="{8D63A8D1-D197-8C33-8361-FD88CB9FE1D5}"/>
              </a:ext>
            </a:extLst>
          </p:cNvPr>
          <p:cNvSpPr txBox="1"/>
          <p:nvPr/>
        </p:nvSpPr>
        <p:spPr>
          <a:xfrm>
            <a:off x="1460305" y="2366470"/>
            <a:ext cx="5887760" cy="1569660"/>
          </a:xfrm>
          <a:prstGeom prst="rect">
            <a:avLst/>
          </a:prstGeom>
          <a:noFill/>
        </p:spPr>
        <p:txBody>
          <a:bodyPr wrap="square" rtlCol="0">
            <a:spAutoFit/>
          </a:bodyPr>
          <a:lstStyle/>
          <a:p>
            <a:r>
              <a:rPr lang="es-ES" sz="9600" dirty="0">
                <a:solidFill>
                  <a:schemeClr val="tx2">
                    <a:lumMod val="75000"/>
                  </a:schemeClr>
                </a:solidFill>
              </a:rPr>
              <a:t>THE END</a:t>
            </a:r>
          </a:p>
        </p:txBody>
      </p:sp>
    </p:spTree>
    <p:extLst>
      <p:ext uri="{BB962C8B-B14F-4D97-AF65-F5344CB8AC3E}">
        <p14:creationId xmlns:p14="http://schemas.microsoft.com/office/powerpoint/2010/main" val="2260680835"/>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ema de 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25212</TotalTime>
  <Words>6474</Words>
  <Application>Microsoft Office PowerPoint</Application>
  <PresentationFormat>Presentación en pantalla (4:3)</PresentationFormat>
  <Paragraphs>787</Paragraphs>
  <Slides>95</Slides>
  <Notes>3</Notes>
  <HiddenSlides>0</HiddenSlides>
  <MMClips>1</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95</vt:i4>
      </vt:variant>
    </vt:vector>
  </HeadingPairs>
  <TitlesOfParts>
    <vt:vector size="101" baseType="lpstr">
      <vt:lpstr>Arial</vt:lpstr>
      <vt:lpstr>Calibri</vt:lpstr>
      <vt:lpstr>proxima-nova</vt:lpstr>
      <vt:lpstr>ui-sans-serif</vt:lpstr>
      <vt:lpstr>Wingdings</vt:lpstr>
      <vt:lpstr>Tema de Office</vt:lpstr>
      <vt:lpstr>Presentación de PowerPoint</vt:lpstr>
      <vt:lpstr>Presentación de PowerPoint</vt:lpstr>
      <vt:lpstr>Presentación de PowerPoint</vt:lpstr>
      <vt:lpstr>Presentación de PowerPoint</vt:lpstr>
      <vt:lpstr>Presentación de PowerPoint</vt:lpstr>
      <vt:lpstr>Crop Image</vt:lpstr>
      <vt:lpstr>Crop Image</vt:lpstr>
      <vt:lpstr>Crop Image</vt:lpstr>
      <vt:lpstr>Crop Image</vt:lpstr>
      <vt:lpstr>Crop Image</vt:lpstr>
      <vt:lpstr>Crop Image</vt:lpstr>
      <vt:lpstr>Crop Image</vt:lpstr>
      <vt:lpstr>What is image arithmetic?</vt:lpstr>
      <vt:lpstr>What is image arithmetic?</vt:lpstr>
      <vt:lpstr>What is image arithmetic?</vt:lpstr>
      <vt:lpstr>What is image arithmetic?</vt:lpstr>
      <vt:lpstr>What is image arithmetic?</vt:lpstr>
      <vt:lpstr>What is image arithmetic?</vt:lpstr>
      <vt:lpstr>Resize Image</vt:lpstr>
      <vt:lpstr>Resize Image </vt:lpstr>
      <vt:lpstr>Resize Image</vt:lpstr>
      <vt:lpstr>Resize Image</vt:lpstr>
      <vt:lpstr>Resize Image</vt:lpstr>
      <vt:lpstr>Resize Image</vt:lpstr>
      <vt:lpstr>Interpolation for upscaling images</vt:lpstr>
      <vt:lpstr>Interpolation for upscaling images</vt:lpstr>
      <vt:lpstr>Interpolation for upscaling images</vt:lpstr>
      <vt:lpstr>Interpolation for upscaling images</vt:lpstr>
      <vt:lpstr>Resize Image</vt:lpstr>
      <vt:lpstr>Kernel Convolution: How Blurs &amp; FILTERS WORK</vt:lpstr>
      <vt:lpstr>KERNEL: Convolutions with OpenCV and Python</vt:lpstr>
      <vt:lpstr>Convolutions with OpenCV and Python</vt:lpstr>
      <vt:lpstr>Understanding Image Convolutions</vt:lpstr>
      <vt:lpstr>Understanding Image Convolutions</vt:lpstr>
      <vt:lpstr>Understanding Image Convolutions</vt:lpstr>
      <vt:lpstr>Implementing Convolutions with OpenCV and Python</vt:lpstr>
      <vt:lpstr>Implementing Convolutions with OpenCV and Python</vt:lpstr>
      <vt:lpstr>Implementing Convolutions with OpenCV and Python</vt:lpstr>
      <vt:lpstr>Kernel Convolution: How Blurs &amp; Filters Work</vt:lpstr>
      <vt:lpstr>Kernel Convolution: How Blurs &amp; Filters Work</vt:lpstr>
      <vt:lpstr>Kernel Convolution: How Blurs &amp; Filters Work</vt:lpstr>
      <vt:lpstr>Kernel Convolution: How Blurs &amp; Filters Work</vt:lpstr>
      <vt:lpstr>Kernel Convolution: How Blurs &amp; Filters Work</vt:lpstr>
      <vt:lpstr>Kernel Convolution</vt:lpstr>
      <vt:lpstr>Kernel Convolution: How Blurs &amp; Filters Work</vt:lpstr>
      <vt:lpstr>Kernel Convolution: How Blurs &amp; Filters Work</vt:lpstr>
      <vt:lpstr>Kernel Convolution: How Blurs &amp; Filters Work</vt:lpstr>
      <vt:lpstr>Blurring filter</vt:lpstr>
      <vt:lpstr>Blurring filter</vt:lpstr>
      <vt:lpstr>Blurring filter</vt:lpstr>
      <vt:lpstr>Blurring filter</vt:lpstr>
      <vt:lpstr>Average blurring (cv2.blur)</vt:lpstr>
      <vt:lpstr>Average blurring (cv2.blur)</vt:lpstr>
      <vt:lpstr>Gaussian blurring ( cv2.GaussianBlur)</vt:lpstr>
      <vt:lpstr>Gaussian blurring (cv2.GaussianBlur)</vt:lpstr>
      <vt:lpstr>Finding out the values of a Gaussian Kernel</vt:lpstr>
      <vt:lpstr>Gaussian blurring (cv2.GaussianBlur)</vt:lpstr>
      <vt:lpstr>What is Thresholding?</vt:lpstr>
      <vt:lpstr>Types of Thresholding</vt:lpstr>
      <vt:lpstr>Simple Thresholding - Example</vt:lpstr>
      <vt:lpstr>Otsu's Method - Advantages</vt:lpstr>
      <vt:lpstr>Practical Tips</vt:lpstr>
      <vt:lpstr>Thresholding</vt:lpstr>
      <vt:lpstr>Real-World Applications</vt:lpstr>
      <vt:lpstr>What is an image histogram?</vt:lpstr>
      <vt:lpstr>What is an image histogram?</vt:lpstr>
      <vt:lpstr>What is an image histogram?</vt:lpstr>
      <vt:lpstr>Using OpenCV to compute histograms</vt:lpstr>
      <vt:lpstr>Using OpenCV to compute histograms</vt:lpstr>
      <vt:lpstr>Image gradients</vt:lpstr>
      <vt:lpstr>Image Gradients: Learning Objectives</vt:lpstr>
      <vt:lpstr>What Are Image Gradients?</vt:lpstr>
      <vt:lpstr>What is an Image Gradient?</vt:lpstr>
      <vt:lpstr>Image Gradient : The Basic Process</vt:lpstr>
      <vt:lpstr>Image Gradient : Gradient Components</vt:lpstr>
      <vt:lpstr>Image Gradient : Mathematical Formula</vt:lpstr>
      <vt:lpstr>Image Gradient : Final Calculations</vt:lpstr>
      <vt:lpstr>Example 1</vt:lpstr>
      <vt:lpstr>Example 2</vt:lpstr>
      <vt:lpstr>Gradient Operators: Sobel vs. Scharr</vt:lpstr>
      <vt:lpstr>Gradient Operators: Sobel </vt:lpstr>
      <vt:lpstr>Implementing Scharr and Sobel Filters with OpenCV</vt:lpstr>
      <vt:lpstr>Implementing Scharr and Sobel Filters with OpenCV</vt:lpstr>
      <vt:lpstr>Implementing Scharr and Sobel Filters with OpenCV</vt:lpstr>
      <vt:lpstr>What is Edge Detection?</vt:lpstr>
      <vt:lpstr>Why Do We Need Edge Detection?</vt:lpstr>
      <vt:lpstr>Types of Edges We Can Find</vt:lpstr>
      <vt:lpstr>The Canny Edge Detection Process</vt:lpstr>
      <vt:lpstr>Step 1: Gaussian smoothing</vt:lpstr>
      <vt:lpstr>The Canny Edge Detection Process</vt:lpstr>
      <vt:lpstr>Presentación de PowerPoint</vt:lpstr>
      <vt:lpstr>Presentación de PowerPoint</vt:lpstr>
      <vt:lpstr>Presentación de PowerPoint</vt:lpstr>
      <vt:lpstr>Presentación de PowerPoint</vt:lpstr>
      <vt:lpstr>Presentación de PowerPoint</vt:lpstr>
    </vt:vector>
  </TitlesOfParts>
  <Company>ULA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Diapositiva 1</dc:title>
  <dc:creator>Eladio</dc:creator>
  <cp:lastModifiedBy>Admin</cp:lastModifiedBy>
  <cp:revision>984</cp:revision>
  <dcterms:created xsi:type="dcterms:W3CDTF">2009-04-14T17:34:27Z</dcterms:created>
  <dcterms:modified xsi:type="dcterms:W3CDTF">2025-01-31T09:12:13Z</dcterms:modified>
</cp:coreProperties>
</file>